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Lst>
  <p:notesMasterIdLst>
    <p:notesMasterId r:id="rId19"/>
  </p:notesMasterIdLst>
  <p:handoutMasterIdLst>
    <p:handoutMasterId r:id="rId20"/>
  </p:handoutMasterIdLst>
  <p:sldIdLst>
    <p:sldId id="256" r:id="rId5"/>
    <p:sldId id="258" r:id="rId6"/>
    <p:sldId id="262" r:id="rId7"/>
    <p:sldId id="267" r:id="rId8"/>
    <p:sldId id="276" r:id="rId9"/>
    <p:sldId id="259" r:id="rId10"/>
    <p:sldId id="268" r:id="rId11"/>
    <p:sldId id="265" r:id="rId12"/>
    <p:sldId id="266" r:id="rId13"/>
    <p:sldId id="261" r:id="rId14"/>
    <p:sldId id="273" r:id="rId15"/>
    <p:sldId id="270" r:id="rId16"/>
    <p:sldId id="275" r:id="rId17"/>
    <p:sldId id="274" r:id="rId18"/>
  </p:sldIdLst>
  <p:sldSz cx="9144000" cy="5715000" type="screen16x10"/>
  <p:notesSz cx="7099300" cy="10234613"/>
  <p:defaultTextStyle>
    <a:defPPr>
      <a:defRPr lang="en-US"/>
    </a:defPPr>
    <a:lvl1pPr marL="0" algn="l" defTabSz="849048" rtl="0" eaLnBrk="1" latinLnBrk="0" hangingPunct="1">
      <a:defRPr sz="1700" kern="1200">
        <a:solidFill>
          <a:schemeClr val="tx1"/>
        </a:solidFill>
        <a:latin typeface="+mn-lt"/>
        <a:ea typeface="+mn-ea"/>
        <a:cs typeface="+mn-cs"/>
      </a:defRPr>
    </a:lvl1pPr>
    <a:lvl2pPr marL="424524" algn="l" defTabSz="849048" rtl="0" eaLnBrk="1" latinLnBrk="0" hangingPunct="1">
      <a:defRPr sz="1700" kern="1200">
        <a:solidFill>
          <a:schemeClr val="tx1"/>
        </a:solidFill>
        <a:latin typeface="+mn-lt"/>
        <a:ea typeface="+mn-ea"/>
        <a:cs typeface="+mn-cs"/>
      </a:defRPr>
    </a:lvl2pPr>
    <a:lvl3pPr marL="849048" algn="l" defTabSz="849048" rtl="0" eaLnBrk="1" latinLnBrk="0" hangingPunct="1">
      <a:defRPr sz="1700" kern="1200">
        <a:solidFill>
          <a:schemeClr val="tx1"/>
        </a:solidFill>
        <a:latin typeface="+mn-lt"/>
        <a:ea typeface="+mn-ea"/>
        <a:cs typeface="+mn-cs"/>
      </a:defRPr>
    </a:lvl3pPr>
    <a:lvl4pPr marL="1273572" algn="l" defTabSz="849048" rtl="0" eaLnBrk="1" latinLnBrk="0" hangingPunct="1">
      <a:defRPr sz="1700" kern="1200">
        <a:solidFill>
          <a:schemeClr val="tx1"/>
        </a:solidFill>
        <a:latin typeface="+mn-lt"/>
        <a:ea typeface="+mn-ea"/>
        <a:cs typeface="+mn-cs"/>
      </a:defRPr>
    </a:lvl4pPr>
    <a:lvl5pPr marL="1698096" algn="l" defTabSz="849048" rtl="0" eaLnBrk="1" latinLnBrk="0" hangingPunct="1">
      <a:defRPr sz="1700" kern="1200">
        <a:solidFill>
          <a:schemeClr val="tx1"/>
        </a:solidFill>
        <a:latin typeface="+mn-lt"/>
        <a:ea typeface="+mn-ea"/>
        <a:cs typeface="+mn-cs"/>
      </a:defRPr>
    </a:lvl5pPr>
    <a:lvl6pPr marL="2122620" algn="l" defTabSz="849048" rtl="0" eaLnBrk="1" latinLnBrk="0" hangingPunct="1">
      <a:defRPr sz="1700" kern="1200">
        <a:solidFill>
          <a:schemeClr val="tx1"/>
        </a:solidFill>
        <a:latin typeface="+mn-lt"/>
        <a:ea typeface="+mn-ea"/>
        <a:cs typeface="+mn-cs"/>
      </a:defRPr>
    </a:lvl6pPr>
    <a:lvl7pPr marL="2547143" algn="l" defTabSz="849048" rtl="0" eaLnBrk="1" latinLnBrk="0" hangingPunct="1">
      <a:defRPr sz="1700" kern="1200">
        <a:solidFill>
          <a:schemeClr val="tx1"/>
        </a:solidFill>
        <a:latin typeface="+mn-lt"/>
        <a:ea typeface="+mn-ea"/>
        <a:cs typeface="+mn-cs"/>
      </a:defRPr>
    </a:lvl7pPr>
    <a:lvl8pPr marL="2971667" algn="l" defTabSz="849048" rtl="0" eaLnBrk="1" latinLnBrk="0" hangingPunct="1">
      <a:defRPr sz="1700" kern="1200">
        <a:solidFill>
          <a:schemeClr val="tx1"/>
        </a:solidFill>
        <a:latin typeface="+mn-lt"/>
        <a:ea typeface="+mn-ea"/>
        <a:cs typeface="+mn-cs"/>
      </a:defRPr>
    </a:lvl8pPr>
    <a:lvl9pPr marL="3396191" algn="l" defTabSz="849048"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35" autoAdjust="0"/>
  </p:normalViewPr>
  <p:slideViewPr>
    <p:cSldViewPr>
      <p:cViewPr varScale="1">
        <p:scale>
          <a:sx n="82" d="100"/>
          <a:sy n="82" d="100"/>
        </p:scale>
        <p:origin x="-78" y="-16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9047" tIns="49523" rIns="99047" bIns="49523" rtlCol="0"/>
          <a:lstStyle>
            <a:lvl1pPr algn="l">
              <a:defRPr sz="1300"/>
            </a:lvl1pPr>
          </a:lstStyle>
          <a:p>
            <a:endParaRPr lang="en-GB"/>
          </a:p>
        </p:txBody>
      </p:sp>
      <p:sp>
        <p:nvSpPr>
          <p:cNvPr id="3" name="Date Placeholder 2"/>
          <p:cNvSpPr>
            <a:spLocks noGrp="1"/>
          </p:cNvSpPr>
          <p:nvPr>
            <p:ph type="dt" sz="quarter" idx="1"/>
          </p:nvPr>
        </p:nvSpPr>
        <p:spPr>
          <a:xfrm>
            <a:off x="4021295" y="0"/>
            <a:ext cx="3076363" cy="511731"/>
          </a:xfrm>
          <a:prstGeom prst="rect">
            <a:avLst/>
          </a:prstGeom>
        </p:spPr>
        <p:txBody>
          <a:bodyPr vert="horz" lIns="99047" tIns="49523" rIns="99047" bIns="49523" rtlCol="0"/>
          <a:lstStyle>
            <a:lvl1pPr algn="r">
              <a:defRPr sz="1300"/>
            </a:lvl1pPr>
          </a:lstStyle>
          <a:p>
            <a:fld id="{91DA6F81-C1B8-4E63-8E3C-2386B8B890C3}" type="datetimeFigureOut">
              <a:rPr lang="en-GB" smtClean="0"/>
              <a:pPr/>
              <a:t>22/03/2012</a:t>
            </a:fld>
            <a:endParaRPr lang="en-GB"/>
          </a:p>
        </p:txBody>
      </p:sp>
      <p:sp>
        <p:nvSpPr>
          <p:cNvPr id="4" name="Footer Placeholder 3"/>
          <p:cNvSpPr>
            <a:spLocks noGrp="1"/>
          </p:cNvSpPr>
          <p:nvPr>
            <p:ph type="ftr" sz="quarter" idx="2"/>
          </p:nvPr>
        </p:nvSpPr>
        <p:spPr>
          <a:xfrm>
            <a:off x="1" y="9721106"/>
            <a:ext cx="3076363" cy="511731"/>
          </a:xfrm>
          <a:prstGeom prst="rect">
            <a:avLst/>
          </a:prstGeom>
        </p:spPr>
        <p:txBody>
          <a:bodyPr vert="horz" lIns="99047" tIns="49523" rIns="99047" bIns="49523" rtlCol="0" anchor="b"/>
          <a:lstStyle>
            <a:lvl1pPr algn="l">
              <a:defRPr sz="1300"/>
            </a:lvl1pPr>
          </a:lstStyle>
          <a:p>
            <a:endParaRPr lang="en-GB"/>
          </a:p>
        </p:txBody>
      </p:sp>
      <p:sp>
        <p:nvSpPr>
          <p:cNvPr id="5" name="Slide Number Placeholder 4"/>
          <p:cNvSpPr>
            <a:spLocks noGrp="1"/>
          </p:cNvSpPr>
          <p:nvPr>
            <p:ph type="sldNum" sz="quarter" idx="3"/>
          </p:nvPr>
        </p:nvSpPr>
        <p:spPr>
          <a:xfrm>
            <a:off x="4021295" y="9721106"/>
            <a:ext cx="3076363" cy="511731"/>
          </a:xfrm>
          <a:prstGeom prst="rect">
            <a:avLst/>
          </a:prstGeom>
        </p:spPr>
        <p:txBody>
          <a:bodyPr vert="horz" lIns="99047" tIns="49523" rIns="99047" bIns="49523" rtlCol="0" anchor="b"/>
          <a:lstStyle>
            <a:lvl1pPr algn="r">
              <a:defRPr sz="1300"/>
            </a:lvl1pPr>
          </a:lstStyle>
          <a:p>
            <a:fld id="{1AEABB6A-5CCC-4F82-AE21-F911B2BEB389}" type="slidenum">
              <a:rPr lang="en-GB" smtClean="0"/>
              <a:pPr/>
              <a:t>‹#›</a:t>
            </a:fld>
            <a:endParaRPr lang="en-GB"/>
          </a:p>
        </p:txBody>
      </p:sp>
    </p:spTree>
    <p:extLst>
      <p:ext uri="{BB962C8B-B14F-4D97-AF65-F5344CB8AC3E}">
        <p14:creationId xmlns:p14="http://schemas.microsoft.com/office/powerpoint/2010/main" val="2715126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9047" tIns="49523" rIns="99047" bIns="49523" rtlCol="0"/>
          <a:lstStyle>
            <a:lvl1pPr algn="l">
              <a:defRPr sz="1300"/>
            </a:lvl1pPr>
          </a:lstStyle>
          <a:p>
            <a:endParaRPr lang="en-GB"/>
          </a:p>
        </p:txBody>
      </p:sp>
      <p:sp>
        <p:nvSpPr>
          <p:cNvPr id="3" name="Date Placeholder 2"/>
          <p:cNvSpPr>
            <a:spLocks noGrp="1"/>
          </p:cNvSpPr>
          <p:nvPr>
            <p:ph type="dt" idx="1"/>
          </p:nvPr>
        </p:nvSpPr>
        <p:spPr>
          <a:xfrm>
            <a:off x="4021295" y="0"/>
            <a:ext cx="3076363" cy="511731"/>
          </a:xfrm>
          <a:prstGeom prst="rect">
            <a:avLst/>
          </a:prstGeom>
        </p:spPr>
        <p:txBody>
          <a:bodyPr vert="horz" lIns="99047" tIns="49523" rIns="99047" bIns="49523" rtlCol="0"/>
          <a:lstStyle>
            <a:lvl1pPr algn="r">
              <a:defRPr sz="1300"/>
            </a:lvl1pPr>
          </a:lstStyle>
          <a:p>
            <a:fld id="{A37E650F-9B3B-4BAD-A603-3450A65473B1}" type="datetimeFigureOut">
              <a:rPr lang="en-GB" smtClean="0"/>
              <a:pPr/>
              <a:t>22/03/2012</a:t>
            </a:fld>
            <a:endParaRPr lang="en-GB"/>
          </a:p>
        </p:txBody>
      </p:sp>
      <p:sp>
        <p:nvSpPr>
          <p:cNvPr id="4" name="Slide Image Placeholder 3"/>
          <p:cNvSpPr>
            <a:spLocks noGrp="1" noRot="1" noChangeAspect="1"/>
          </p:cNvSpPr>
          <p:nvPr>
            <p:ph type="sldImg" idx="2"/>
          </p:nvPr>
        </p:nvSpPr>
        <p:spPr>
          <a:xfrm>
            <a:off x="481013" y="766763"/>
            <a:ext cx="6138862" cy="3838575"/>
          </a:xfrm>
          <a:prstGeom prst="rect">
            <a:avLst/>
          </a:prstGeom>
          <a:noFill/>
          <a:ln w="12700">
            <a:solidFill>
              <a:prstClr val="black"/>
            </a:solidFill>
          </a:ln>
        </p:spPr>
        <p:txBody>
          <a:bodyPr vert="horz" lIns="99047" tIns="49523" rIns="99047" bIns="49523" rtlCol="0" anchor="ctr"/>
          <a:lstStyle/>
          <a:p>
            <a:endParaRPr lang="en-GB"/>
          </a:p>
        </p:txBody>
      </p:sp>
      <p:sp>
        <p:nvSpPr>
          <p:cNvPr id="5" name="Notes Placeholder 4"/>
          <p:cNvSpPr>
            <a:spLocks noGrp="1"/>
          </p:cNvSpPr>
          <p:nvPr>
            <p:ph type="body" sz="quarter" idx="3"/>
          </p:nvPr>
        </p:nvSpPr>
        <p:spPr>
          <a:xfrm>
            <a:off x="709931" y="4861441"/>
            <a:ext cx="5679440" cy="4605576"/>
          </a:xfrm>
          <a:prstGeom prst="rect">
            <a:avLst/>
          </a:prstGeom>
        </p:spPr>
        <p:txBody>
          <a:bodyPr vert="horz" lIns="99047" tIns="49523" rIns="99047" bIns="495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21106"/>
            <a:ext cx="3076363" cy="511731"/>
          </a:xfrm>
          <a:prstGeom prst="rect">
            <a:avLst/>
          </a:prstGeom>
        </p:spPr>
        <p:txBody>
          <a:bodyPr vert="horz" lIns="99047" tIns="49523" rIns="99047" bIns="49523" rtlCol="0" anchor="b"/>
          <a:lstStyle>
            <a:lvl1pPr algn="l">
              <a:defRPr sz="1300"/>
            </a:lvl1pPr>
          </a:lstStyle>
          <a:p>
            <a:endParaRPr lang="en-GB"/>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9047" tIns="49523" rIns="99047" bIns="49523" rtlCol="0" anchor="b"/>
          <a:lstStyle>
            <a:lvl1pPr algn="r">
              <a:defRPr sz="1300"/>
            </a:lvl1pPr>
          </a:lstStyle>
          <a:p>
            <a:fld id="{E9D57F09-3C22-461A-846B-48C5FC7A6FFD}" type="slidenum">
              <a:rPr lang="en-GB" smtClean="0"/>
              <a:pPr/>
              <a:t>‹#›</a:t>
            </a:fld>
            <a:endParaRPr lang="en-GB"/>
          </a:p>
        </p:txBody>
      </p:sp>
    </p:spTree>
    <p:extLst>
      <p:ext uri="{BB962C8B-B14F-4D97-AF65-F5344CB8AC3E}">
        <p14:creationId xmlns:p14="http://schemas.microsoft.com/office/powerpoint/2010/main" val="3260225297"/>
      </p:ext>
    </p:extLst>
  </p:cSld>
  <p:clrMap bg1="lt1" tx1="dk1" bg2="lt2" tx2="dk2" accent1="accent1" accent2="accent2" accent3="accent3" accent4="accent4" accent5="accent5" accent6="accent6" hlink="hlink" folHlink="folHlink"/>
  <p:notesStyle>
    <a:lvl1pPr marL="0" algn="l" defTabSz="849048" rtl="0" eaLnBrk="1" latinLnBrk="0" hangingPunct="1">
      <a:defRPr sz="1100" kern="1200">
        <a:solidFill>
          <a:schemeClr val="tx1"/>
        </a:solidFill>
        <a:latin typeface="+mn-lt"/>
        <a:ea typeface="+mn-ea"/>
        <a:cs typeface="+mn-cs"/>
      </a:defRPr>
    </a:lvl1pPr>
    <a:lvl2pPr marL="424524" algn="l" defTabSz="849048" rtl="0" eaLnBrk="1" latinLnBrk="0" hangingPunct="1">
      <a:defRPr sz="1100" kern="1200">
        <a:solidFill>
          <a:schemeClr val="tx1"/>
        </a:solidFill>
        <a:latin typeface="+mn-lt"/>
        <a:ea typeface="+mn-ea"/>
        <a:cs typeface="+mn-cs"/>
      </a:defRPr>
    </a:lvl2pPr>
    <a:lvl3pPr marL="849048" algn="l" defTabSz="849048" rtl="0" eaLnBrk="1" latinLnBrk="0" hangingPunct="1">
      <a:defRPr sz="1100" kern="1200">
        <a:solidFill>
          <a:schemeClr val="tx1"/>
        </a:solidFill>
        <a:latin typeface="+mn-lt"/>
        <a:ea typeface="+mn-ea"/>
        <a:cs typeface="+mn-cs"/>
      </a:defRPr>
    </a:lvl3pPr>
    <a:lvl4pPr marL="1273572" algn="l" defTabSz="849048" rtl="0" eaLnBrk="1" latinLnBrk="0" hangingPunct="1">
      <a:defRPr sz="1100" kern="1200">
        <a:solidFill>
          <a:schemeClr val="tx1"/>
        </a:solidFill>
        <a:latin typeface="+mn-lt"/>
        <a:ea typeface="+mn-ea"/>
        <a:cs typeface="+mn-cs"/>
      </a:defRPr>
    </a:lvl4pPr>
    <a:lvl5pPr marL="1698096" algn="l" defTabSz="849048" rtl="0" eaLnBrk="1" latinLnBrk="0" hangingPunct="1">
      <a:defRPr sz="1100" kern="1200">
        <a:solidFill>
          <a:schemeClr val="tx1"/>
        </a:solidFill>
        <a:latin typeface="+mn-lt"/>
        <a:ea typeface="+mn-ea"/>
        <a:cs typeface="+mn-cs"/>
      </a:defRPr>
    </a:lvl5pPr>
    <a:lvl6pPr marL="2122620" algn="l" defTabSz="849048" rtl="0" eaLnBrk="1" latinLnBrk="0" hangingPunct="1">
      <a:defRPr sz="1100" kern="1200">
        <a:solidFill>
          <a:schemeClr val="tx1"/>
        </a:solidFill>
        <a:latin typeface="+mn-lt"/>
        <a:ea typeface="+mn-ea"/>
        <a:cs typeface="+mn-cs"/>
      </a:defRPr>
    </a:lvl6pPr>
    <a:lvl7pPr marL="2547143" algn="l" defTabSz="849048" rtl="0" eaLnBrk="1" latinLnBrk="0" hangingPunct="1">
      <a:defRPr sz="1100" kern="1200">
        <a:solidFill>
          <a:schemeClr val="tx1"/>
        </a:solidFill>
        <a:latin typeface="+mn-lt"/>
        <a:ea typeface="+mn-ea"/>
        <a:cs typeface="+mn-cs"/>
      </a:defRPr>
    </a:lvl7pPr>
    <a:lvl8pPr marL="2971667" algn="l" defTabSz="849048" rtl="0" eaLnBrk="1" latinLnBrk="0" hangingPunct="1">
      <a:defRPr sz="1100" kern="1200">
        <a:solidFill>
          <a:schemeClr val="tx1"/>
        </a:solidFill>
        <a:latin typeface="+mn-lt"/>
        <a:ea typeface="+mn-ea"/>
        <a:cs typeface="+mn-cs"/>
      </a:defRPr>
    </a:lvl8pPr>
    <a:lvl9pPr marL="3396191" algn="l" defTabSz="849048"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66763"/>
            <a:ext cx="6138862" cy="3838575"/>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9D57F09-3C22-461A-846B-48C5FC7A6FFD}"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732241" y="4417675"/>
            <a:ext cx="2232248" cy="734280"/>
          </a:xfrm>
        </p:spPr>
        <p:txBody>
          <a:bodyPr anchor="t"/>
          <a:lstStyle>
            <a:lvl1pPr marL="0" indent="0">
              <a:buNone/>
              <a:defRPr sz="1900">
                <a:solidFill>
                  <a:schemeClr val="bg1">
                    <a:lumMod val="50000"/>
                  </a:schemeClr>
                </a:solidFill>
              </a:defRPr>
            </a:lvl1pPr>
            <a:lvl2pPr>
              <a:buNone/>
              <a:defRPr sz="1700">
                <a:solidFill>
                  <a:schemeClr val="tx1">
                    <a:tint val="75000"/>
                  </a:schemeClr>
                </a:solidFill>
              </a:defRPr>
            </a:lvl2pPr>
            <a:lvl3pPr>
              <a:buNone/>
              <a:defRPr sz="1400">
                <a:solidFill>
                  <a:schemeClr val="tx1">
                    <a:tint val="75000"/>
                  </a:schemeClr>
                </a:solidFill>
              </a:defRPr>
            </a:lvl3pPr>
            <a:lvl4pPr>
              <a:buNone/>
              <a:defRPr sz="1300">
                <a:solidFill>
                  <a:schemeClr val="tx1">
                    <a:tint val="75000"/>
                  </a:schemeClr>
                </a:solidFill>
              </a:defRPr>
            </a:lvl4pPr>
            <a:lvl5pPr>
              <a:buNone/>
              <a:defRPr sz="1300">
                <a:solidFill>
                  <a:schemeClr val="tx1">
                    <a:tint val="75000"/>
                  </a:schemeClr>
                </a:solidFill>
              </a:defRPr>
            </a:lvl5pPr>
          </a:lstStyle>
          <a:p>
            <a:pPr lvl="0" eaLnBrk="1" latinLnBrk="0" hangingPunct="1"/>
            <a:r>
              <a:rPr kumimoji="0" lang="en-GB" dirty="0" smtClean="0"/>
              <a:t>Rasigan Maharajh</a:t>
            </a:r>
          </a:p>
          <a:p>
            <a:pPr lvl="0" eaLnBrk="1" latinLnBrk="0" hangingPunct="1"/>
            <a:r>
              <a:rPr kumimoji="0" lang="en-GB" dirty="0" smtClean="0"/>
              <a:t>Chief Director: IERI</a:t>
            </a:r>
          </a:p>
        </p:txBody>
      </p:sp>
      <p:sp>
        <p:nvSpPr>
          <p:cNvPr id="7" name="Rectangle 6"/>
          <p:cNvSpPr/>
          <p:nvPr/>
        </p:nvSpPr>
        <p:spPr bwMode="white">
          <a:xfrm>
            <a:off x="1" y="1270000"/>
            <a:ext cx="9144000" cy="952501"/>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4905" tIns="42452" rIns="84905" bIns="42452" anchor="ctr"/>
          <a:lstStyle/>
          <a:p>
            <a:pPr algn="ctr" eaLnBrk="1" latinLnBrk="0" hangingPunct="1"/>
            <a:endParaRPr kumimoji="0" lang="en-US"/>
          </a:p>
        </p:txBody>
      </p:sp>
      <p:sp>
        <p:nvSpPr>
          <p:cNvPr id="8" name="Rectangle 7"/>
          <p:cNvSpPr/>
          <p:nvPr/>
        </p:nvSpPr>
        <p:spPr>
          <a:xfrm>
            <a:off x="0" y="1417340"/>
            <a:ext cx="1143000" cy="825501"/>
          </a:xfrm>
          <a:prstGeom prst="rect">
            <a:avLst/>
          </a:prstGeom>
          <a:gradFill flip="none" rotWithShape="1">
            <a:gsLst>
              <a:gs pos="0">
                <a:srgbClr val="8488C4"/>
              </a:gs>
              <a:gs pos="53000">
                <a:srgbClr val="D4DEFF"/>
              </a:gs>
              <a:gs pos="83000">
                <a:srgbClr val="D4DEFF"/>
              </a:gs>
              <a:gs pos="100000">
                <a:srgbClr val="96AB94"/>
              </a:gs>
            </a:gsLst>
            <a:lin ang="27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4905" tIns="42452" rIns="84905" bIns="42452" anchor="ctr"/>
          <a:lstStyle/>
          <a:p>
            <a:pPr algn="ctr" eaLnBrk="1" latinLnBrk="0" hangingPunct="1"/>
            <a:endParaRPr kumimoji="0" lang="en-US"/>
          </a:p>
        </p:txBody>
      </p:sp>
      <p:sp>
        <p:nvSpPr>
          <p:cNvPr id="2" name="Title 1"/>
          <p:cNvSpPr>
            <a:spLocks noGrp="1"/>
          </p:cNvSpPr>
          <p:nvPr>
            <p:ph type="title"/>
          </p:nvPr>
        </p:nvSpPr>
        <p:spPr>
          <a:xfrm>
            <a:off x="1403648" y="1417341"/>
            <a:ext cx="7587952" cy="2820314"/>
          </a:xfrm>
          <a:gradFill flip="none" rotWithShape="1">
            <a:gsLst>
              <a:gs pos="0">
                <a:srgbClr val="5E9EFF"/>
              </a:gs>
              <a:gs pos="39999">
                <a:srgbClr val="85C2FF"/>
              </a:gs>
              <a:gs pos="70000">
                <a:srgbClr val="C4D6EB"/>
              </a:gs>
              <a:gs pos="100000">
                <a:srgbClr val="FFEBFA"/>
              </a:gs>
            </a:gsLst>
            <a:lin ang="5400000" scaled="1"/>
            <a:tileRect/>
          </a:gradFill>
        </p:spPr>
        <p:txBody>
          <a:bodyPr/>
          <a:lstStyle>
            <a:lvl1pPr algn="l">
              <a:buNone/>
              <a:defRPr sz="4100" b="0" cap="none">
                <a:solidFill>
                  <a:srgbClr val="FFFFFF"/>
                </a:solidFill>
              </a:defRPr>
            </a:lvl1pPr>
          </a:lstStyle>
          <a:p>
            <a:r>
              <a:rPr kumimoji="0" lang="en-US" smtClean="0"/>
              <a:t>Click to edit Master title style</a:t>
            </a:r>
            <a:endParaRPr kumimoji="0" lang="en-GB" dirty="0"/>
          </a:p>
        </p:txBody>
      </p:sp>
      <p:sp>
        <p:nvSpPr>
          <p:cNvPr id="12" name="Date Placeholder 11"/>
          <p:cNvSpPr>
            <a:spLocks noGrp="1"/>
          </p:cNvSpPr>
          <p:nvPr>
            <p:ph type="dt" sz="half" idx="10"/>
          </p:nvPr>
        </p:nvSpPr>
        <p:spPr>
          <a:xfrm>
            <a:off x="6732241" y="5207000"/>
            <a:ext cx="2232248" cy="304271"/>
          </a:xfrm>
        </p:spPr>
        <p:txBody>
          <a:bodyPr/>
          <a:lstStyle>
            <a:lvl1pPr algn="l">
              <a:defRPr>
                <a:solidFill>
                  <a:schemeClr val="bg1">
                    <a:lumMod val="50000"/>
                  </a:schemeClr>
                </a:solidFill>
              </a:defRPr>
            </a:lvl1pPr>
          </a:lstStyle>
          <a:p>
            <a:r>
              <a:rPr lang="en-GB" dirty="0" smtClean="0"/>
              <a:t>Saturday, 23 October 2010</a:t>
            </a:r>
            <a:endParaRPr lang="en-GB" dirty="0"/>
          </a:p>
        </p:txBody>
      </p:sp>
      <p:sp>
        <p:nvSpPr>
          <p:cNvPr id="13" name="Slide Number Placeholder 12"/>
          <p:cNvSpPr>
            <a:spLocks noGrp="1"/>
          </p:cNvSpPr>
          <p:nvPr>
            <p:ph type="sldNum" sz="quarter" idx="11"/>
          </p:nvPr>
        </p:nvSpPr>
        <p:spPr>
          <a:xfrm>
            <a:off x="0" y="1561356"/>
            <a:ext cx="1143000" cy="584730"/>
          </a:xfrm>
        </p:spPr>
        <p:txBody>
          <a:bodyPr>
            <a:noAutofit/>
          </a:bodyPr>
          <a:lstStyle>
            <a:lvl1pPr>
              <a:defRPr sz="2300">
                <a:solidFill>
                  <a:srgbClr val="FFFFFF"/>
                </a:solidFill>
              </a:defRPr>
            </a:lvl1pPr>
          </a:lstStyle>
          <a:p>
            <a:fld id="{73FBF8D0-146A-456D-9855-79C275A138DE}" type="slidenum">
              <a:rPr lang="en-GB" smtClean="0"/>
              <a:pPr/>
              <a:t>‹#›</a:t>
            </a:fld>
            <a:endParaRPr lang="en-GB" dirty="0"/>
          </a:p>
        </p:txBody>
      </p:sp>
      <p:sp>
        <p:nvSpPr>
          <p:cNvPr id="14" name="Footer Placeholder 13"/>
          <p:cNvSpPr>
            <a:spLocks noGrp="1"/>
          </p:cNvSpPr>
          <p:nvPr>
            <p:ph type="ftr" sz="quarter" idx="12"/>
          </p:nvPr>
        </p:nvSpPr>
        <p:spPr>
          <a:xfrm>
            <a:off x="179512" y="5206839"/>
            <a:ext cx="6048673" cy="304271"/>
          </a:xfrm>
        </p:spPr>
        <p:txBody>
          <a:bodyPr/>
          <a:lstStyle>
            <a:lvl1pPr algn="l">
              <a:defRPr sz="1300">
                <a:solidFill>
                  <a:schemeClr val="bg1">
                    <a:lumMod val="50000"/>
                  </a:schemeClr>
                </a:solidFill>
              </a:defRPr>
            </a:lvl1pPr>
          </a:lstStyle>
          <a:p>
            <a:r>
              <a:rPr lang="en-GB" dirty="0" smtClean="0"/>
              <a:t>* websites: www.ieri.org.za * telephone: </a:t>
            </a:r>
            <a:r>
              <a:rPr lang="en-GB" sz="1100" dirty="0" smtClean="0"/>
              <a:t>+27123823073 </a:t>
            </a:r>
            <a:r>
              <a:rPr lang="en-GB" dirty="0" smtClean="0"/>
              <a:t>* facsimile: </a:t>
            </a:r>
            <a:r>
              <a:rPr lang="en-GB" sz="1100" dirty="0" smtClean="0"/>
              <a:t>+27123823071 </a:t>
            </a:r>
            <a:endParaRPr lang="en-GB" dirty="0"/>
          </a:p>
        </p:txBody>
      </p:sp>
      <p:pic>
        <p:nvPicPr>
          <p:cNvPr id="1026" name="Picture 2"/>
          <p:cNvPicPr>
            <a:picLocks noChangeAspect="1" noChangeArrowheads="1"/>
          </p:cNvPicPr>
          <p:nvPr userDrawn="1"/>
        </p:nvPicPr>
        <p:blipFill>
          <a:blip r:embed="rId2" cstate="print"/>
          <a:srcRect/>
          <a:stretch>
            <a:fillRect/>
          </a:stretch>
        </p:blipFill>
        <p:spPr bwMode="auto">
          <a:xfrm>
            <a:off x="1" y="0"/>
            <a:ext cx="3635896" cy="1322852"/>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1" y="190499"/>
            <a:ext cx="7775448" cy="825501"/>
          </a:xfrm>
        </p:spPr>
        <p:txBody>
          <a:bodyPr/>
          <a:lstStyle/>
          <a:p>
            <a:r>
              <a:rPr kumimoji="0" lang="en-US" smtClean="0"/>
              <a:t>Click to edit Master title style</a:t>
            </a:r>
            <a:endParaRPr kumimoji="0" lang="en-GB" dirty="0"/>
          </a:p>
        </p:txBody>
      </p:sp>
      <p:sp>
        <p:nvSpPr>
          <p:cNvPr id="4" name="Date Placeholder 3"/>
          <p:cNvSpPr>
            <a:spLocks noGrp="1"/>
          </p:cNvSpPr>
          <p:nvPr>
            <p:ph type="dt" sz="half" idx="10"/>
          </p:nvPr>
        </p:nvSpPr>
        <p:spPr/>
        <p:txBody>
          <a:bodyPr/>
          <a:lstStyle>
            <a:lvl1pPr>
              <a:defRPr>
                <a:solidFill>
                  <a:schemeClr val="bg1">
                    <a:lumMod val="50000"/>
                  </a:schemeClr>
                </a:solidFill>
              </a:defRPr>
            </a:lvl1pPr>
          </a:lstStyle>
          <a:p>
            <a:r>
              <a:rPr lang="en-GB" dirty="0" smtClean="0"/>
              <a:t>Saturday, 23 October 2010</a:t>
            </a:r>
            <a:endParaRPr lang="en-GB" dirty="0"/>
          </a:p>
        </p:txBody>
      </p:sp>
      <p:sp>
        <p:nvSpPr>
          <p:cNvPr id="5" name="Footer Placeholder 4"/>
          <p:cNvSpPr>
            <a:spLocks noGrp="1"/>
          </p:cNvSpPr>
          <p:nvPr>
            <p:ph type="ftr" sz="quarter" idx="11"/>
          </p:nvPr>
        </p:nvSpPr>
        <p:spPr/>
        <p:txBody>
          <a:bodyPr/>
          <a:lstStyle>
            <a:lvl1pPr>
              <a:defRPr>
                <a:solidFill>
                  <a:schemeClr val="bg1">
                    <a:lumMod val="50000"/>
                  </a:schemeClr>
                </a:solidFill>
              </a:defRPr>
            </a:lvl1pPr>
          </a:lstStyle>
          <a:p>
            <a:r>
              <a:rPr lang="en-GB" dirty="0" smtClean="0"/>
              <a:t>* website: www.ieri.org.za * telephone: </a:t>
            </a:r>
            <a:r>
              <a:rPr lang="en-GB" sz="800" dirty="0" smtClean="0"/>
              <a:t>+27123823073 * facsimile: +27123823071 </a:t>
            </a:r>
            <a:endParaRPr lang="en-GB" sz="800"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FC6EB3D-F210-4890-8EE3-87B90732E0E5}" type="slidenum">
              <a:rPr lang="en-GB" smtClean="0"/>
              <a:pPr/>
              <a:t>‹#›</a:t>
            </a:fld>
            <a:endParaRPr lang="en-GB"/>
          </a:p>
        </p:txBody>
      </p:sp>
      <p:sp>
        <p:nvSpPr>
          <p:cNvPr id="8" name="Content Placeholder 7"/>
          <p:cNvSpPr>
            <a:spLocks noGrp="1"/>
          </p:cNvSpPr>
          <p:nvPr>
            <p:ph sz="quarter" idx="1"/>
          </p:nvPr>
        </p:nvSpPr>
        <p:spPr>
          <a:xfrm>
            <a:off x="612648" y="1333500"/>
            <a:ext cx="8153400" cy="3746501"/>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kumimoji="0" lang="en-US" smtClean="0"/>
              <a:t>Click to edit Master title style</a:t>
            </a:r>
            <a:endParaRPr kumimoji="0" lang="en-GB" dirty="0"/>
          </a:p>
        </p:txBody>
      </p:sp>
      <p:sp>
        <p:nvSpPr>
          <p:cNvPr id="9" name="Content Placeholder 8"/>
          <p:cNvSpPr>
            <a:spLocks noGrp="1"/>
          </p:cNvSpPr>
          <p:nvPr>
            <p:ph sz="quarter" idx="1"/>
          </p:nvPr>
        </p:nvSpPr>
        <p:spPr>
          <a:xfrm>
            <a:off x="609600" y="1324639"/>
            <a:ext cx="3886200" cy="381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GB"/>
          </a:p>
        </p:txBody>
      </p:sp>
      <p:sp>
        <p:nvSpPr>
          <p:cNvPr id="11" name="Content Placeholder 10"/>
          <p:cNvSpPr>
            <a:spLocks noGrp="1"/>
          </p:cNvSpPr>
          <p:nvPr>
            <p:ph sz="quarter" idx="2"/>
          </p:nvPr>
        </p:nvSpPr>
        <p:spPr>
          <a:xfrm>
            <a:off x="4844901" y="1324639"/>
            <a:ext cx="3886200" cy="381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GB"/>
          </a:p>
        </p:txBody>
      </p:sp>
      <p:sp>
        <p:nvSpPr>
          <p:cNvPr id="8" name="Date Placeholder 7"/>
          <p:cNvSpPr>
            <a:spLocks noGrp="1"/>
          </p:cNvSpPr>
          <p:nvPr>
            <p:ph type="dt" sz="half" idx="15"/>
          </p:nvPr>
        </p:nvSpPr>
        <p:spPr/>
        <p:txBody>
          <a:bodyPr rtlCol="0"/>
          <a:lstStyle>
            <a:lvl1pPr>
              <a:defRPr>
                <a:solidFill>
                  <a:schemeClr val="bg1">
                    <a:lumMod val="50000"/>
                  </a:schemeClr>
                </a:solidFill>
              </a:defRPr>
            </a:lvl1pPr>
          </a:lstStyle>
          <a:p>
            <a:r>
              <a:rPr lang="en-GB" dirty="0" smtClean="0"/>
              <a:t>Saturday, 23 October 2010</a:t>
            </a:r>
            <a:endParaRPr lang="en-GB" dirty="0"/>
          </a:p>
        </p:txBody>
      </p:sp>
      <p:sp>
        <p:nvSpPr>
          <p:cNvPr id="10" name="Slide Number Placeholder 9"/>
          <p:cNvSpPr>
            <a:spLocks noGrp="1"/>
          </p:cNvSpPr>
          <p:nvPr>
            <p:ph type="sldNum" sz="quarter" idx="16"/>
          </p:nvPr>
        </p:nvSpPr>
        <p:spPr/>
        <p:txBody>
          <a:bodyPr rtlCol="0"/>
          <a:lstStyle/>
          <a:p>
            <a:fld id="{7FC6EB3D-F210-4890-8EE3-87B90732E0E5}" type="slidenum">
              <a:rPr lang="en-GB" smtClean="0"/>
              <a:pPr/>
              <a:t>‹#›</a:t>
            </a:fld>
            <a:endParaRPr lang="en-GB"/>
          </a:p>
        </p:txBody>
      </p:sp>
      <p:sp>
        <p:nvSpPr>
          <p:cNvPr id="12" name="Footer Placeholder 11"/>
          <p:cNvSpPr>
            <a:spLocks noGrp="1"/>
          </p:cNvSpPr>
          <p:nvPr>
            <p:ph type="ftr" sz="quarter" idx="17"/>
          </p:nvPr>
        </p:nvSpPr>
        <p:spPr/>
        <p:txBody>
          <a:bodyPr rtlCol="0"/>
          <a:lstStyle>
            <a:lvl1pPr>
              <a:defRPr>
                <a:solidFill>
                  <a:schemeClr val="bg1">
                    <a:lumMod val="50000"/>
                  </a:schemeClr>
                </a:solidFill>
              </a:defRPr>
            </a:lvl1pPr>
          </a:lstStyle>
          <a:p>
            <a:r>
              <a:rPr lang="en-GB" dirty="0" smtClean="0"/>
              <a:t>* website: www.ieri.org.za * telephone: </a:t>
            </a:r>
            <a:r>
              <a:rPr lang="en-GB" sz="800" dirty="0" smtClean="0"/>
              <a:t>+27123823073 * facsimile: +27123823071 </a:t>
            </a:r>
            <a:endParaRPr lang="en-GB" sz="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0601" y="227542"/>
            <a:ext cx="7696200" cy="724959"/>
          </a:xfrm>
        </p:spPr>
        <p:txBody>
          <a:bodyPr anchor="ctr"/>
          <a:lstStyle>
            <a:lvl1pPr>
              <a:defRPr>
                <a:solidFill>
                  <a:schemeClr val="bg1">
                    <a:lumMod val="50000"/>
                  </a:schemeClr>
                </a:solidFill>
              </a:defRPr>
            </a:lvl1pPr>
          </a:lstStyle>
          <a:p>
            <a:r>
              <a:rPr kumimoji="0" lang="en-US" smtClean="0"/>
              <a:t>Click to edit Master title style</a:t>
            </a:r>
            <a:endParaRPr kumimoji="0" lang="en-GB" dirty="0"/>
          </a:p>
        </p:txBody>
      </p:sp>
      <p:sp>
        <p:nvSpPr>
          <p:cNvPr id="11" name="Content Placeholder 10"/>
          <p:cNvSpPr>
            <a:spLocks noGrp="1"/>
          </p:cNvSpPr>
          <p:nvPr>
            <p:ph sz="quarter" idx="2"/>
          </p:nvPr>
        </p:nvSpPr>
        <p:spPr>
          <a:xfrm>
            <a:off x="609600" y="2032000"/>
            <a:ext cx="3886200" cy="2984501"/>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GB" dirty="0"/>
          </a:p>
        </p:txBody>
      </p:sp>
      <p:sp>
        <p:nvSpPr>
          <p:cNvPr id="13" name="Content Placeholder 12"/>
          <p:cNvSpPr>
            <a:spLocks noGrp="1"/>
          </p:cNvSpPr>
          <p:nvPr>
            <p:ph sz="quarter" idx="4"/>
          </p:nvPr>
        </p:nvSpPr>
        <p:spPr>
          <a:xfrm>
            <a:off x="4800600" y="2032000"/>
            <a:ext cx="3886200" cy="2984501"/>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GB" dirty="0"/>
          </a:p>
        </p:txBody>
      </p:sp>
      <p:sp>
        <p:nvSpPr>
          <p:cNvPr id="10" name="Date Placeholder 9"/>
          <p:cNvSpPr>
            <a:spLocks noGrp="1"/>
          </p:cNvSpPr>
          <p:nvPr>
            <p:ph type="dt" sz="half" idx="15"/>
          </p:nvPr>
        </p:nvSpPr>
        <p:spPr/>
        <p:txBody>
          <a:bodyPr rtlCol="0"/>
          <a:lstStyle>
            <a:lvl1pPr>
              <a:defRPr>
                <a:solidFill>
                  <a:schemeClr val="bg1">
                    <a:lumMod val="50000"/>
                  </a:schemeClr>
                </a:solidFill>
              </a:defRPr>
            </a:lvl1pPr>
          </a:lstStyle>
          <a:p>
            <a:r>
              <a:rPr lang="en-GB" dirty="0" smtClean="0"/>
              <a:t>Saturday, 23 October 2010</a:t>
            </a:r>
            <a:endParaRPr lang="en-GB" dirty="0"/>
          </a:p>
        </p:txBody>
      </p:sp>
      <p:sp>
        <p:nvSpPr>
          <p:cNvPr id="12" name="Slide Number Placeholder 11"/>
          <p:cNvSpPr>
            <a:spLocks noGrp="1"/>
          </p:cNvSpPr>
          <p:nvPr>
            <p:ph type="sldNum" sz="quarter" idx="16"/>
          </p:nvPr>
        </p:nvSpPr>
        <p:spPr/>
        <p:txBody>
          <a:bodyPr rtlCol="0"/>
          <a:lstStyle/>
          <a:p>
            <a:fld id="{7FC6EB3D-F210-4890-8EE3-87B90732E0E5}" type="slidenum">
              <a:rPr lang="en-GB" smtClean="0"/>
              <a:pPr/>
              <a:t>‹#›</a:t>
            </a:fld>
            <a:endParaRPr lang="en-GB"/>
          </a:p>
        </p:txBody>
      </p:sp>
      <p:sp>
        <p:nvSpPr>
          <p:cNvPr id="14" name="Footer Placeholder 13"/>
          <p:cNvSpPr>
            <a:spLocks noGrp="1"/>
          </p:cNvSpPr>
          <p:nvPr>
            <p:ph type="ftr" sz="quarter" idx="17"/>
          </p:nvPr>
        </p:nvSpPr>
        <p:spPr/>
        <p:txBody>
          <a:bodyPr rtlCol="0"/>
          <a:lstStyle>
            <a:lvl1pPr>
              <a:defRPr>
                <a:solidFill>
                  <a:schemeClr val="bg1">
                    <a:lumMod val="50000"/>
                  </a:schemeClr>
                </a:solidFill>
              </a:defRPr>
            </a:lvl1pPr>
          </a:lstStyle>
          <a:p>
            <a:r>
              <a:rPr lang="en-GB" dirty="0" smtClean="0"/>
              <a:t>* website: www.ieri.org.za * telephone: </a:t>
            </a:r>
            <a:r>
              <a:rPr lang="en-GB" sz="800" dirty="0" smtClean="0"/>
              <a:t>+27123823073 * facsimile: +27123823071 </a:t>
            </a:r>
            <a:endParaRPr lang="en-GB" sz="800" dirty="0"/>
          </a:p>
        </p:txBody>
      </p:sp>
      <p:sp>
        <p:nvSpPr>
          <p:cNvPr id="16" name="Text Placeholder 15"/>
          <p:cNvSpPr>
            <a:spLocks noGrp="1"/>
          </p:cNvSpPr>
          <p:nvPr>
            <p:ph type="body" sz="quarter" idx="1"/>
          </p:nvPr>
        </p:nvSpPr>
        <p:spPr>
          <a:xfrm>
            <a:off x="609600" y="1460501"/>
            <a:ext cx="3886200" cy="533400"/>
          </a:xfrm>
          <a:gradFill flip="none" rotWithShape="1">
            <a:gsLst>
              <a:gs pos="0">
                <a:srgbClr val="03D4A8"/>
              </a:gs>
              <a:gs pos="25000">
                <a:srgbClr val="21D6E0"/>
              </a:gs>
              <a:gs pos="75000">
                <a:srgbClr val="0087E6"/>
              </a:gs>
              <a:gs pos="100000">
                <a:srgbClr val="005CBF"/>
              </a:gs>
            </a:gsLst>
            <a:lin ang="10800000" scaled="0"/>
            <a:tileRect/>
          </a:gradFill>
        </p:spPr>
        <p:txBody>
          <a:bodyPr rtlCol="0" anchor="ctr"/>
          <a:lstStyle>
            <a:lvl1pPr marL="0" indent="0">
              <a:buFontTx/>
              <a:buNone/>
              <a:defRPr sz="19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460501"/>
            <a:ext cx="3886200" cy="533400"/>
          </a:xfrm>
          <a:gradFill flip="none" rotWithShape="1">
            <a:gsLst>
              <a:gs pos="0">
                <a:srgbClr val="CCCCFF"/>
              </a:gs>
              <a:gs pos="17999">
                <a:srgbClr val="99CCFF"/>
              </a:gs>
              <a:gs pos="36000">
                <a:srgbClr val="9966FF"/>
              </a:gs>
              <a:gs pos="61000">
                <a:srgbClr val="CC99FF"/>
              </a:gs>
              <a:gs pos="82001">
                <a:srgbClr val="99CCFF"/>
              </a:gs>
              <a:gs pos="100000">
                <a:srgbClr val="CCCCFF"/>
              </a:gs>
            </a:gsLst>
            <a:lin ang="10800000" scaled="0"/>
            <a:tileRect/>
          </a:gradFill>
        </p:spPr>
        <p:txBody>
          <a:bodyPr rtlCol="0" anchor="ctr"/>
          <a:lstStyle>
            <a:lvl1pPr marL="0" indent="0">
              <a:buFontTx/>
              <a:buNone/>
              <a:defRPr sz="19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kumimoji="0" lang="en-US" smtClean="0"/>
              <a:t>Click to edit Master title style</a:t>
            </a:r>
            <a:endParaRPr kumimoji="0" lang="en-GB" dirty="0"/>
          </a:p>
        </p:txBody>
      </p:sp>
      <p:sp>
        <p:nvSpPr>
          <p:cNvPr id="3" name="Date Placeholder 2"/>
          <p:cNvSpPr>
            <a:spLocks noGrp="1"/>
          </p:cNvSpPr>
          <p:nvPr>
            <p:ph type="dt" sz="half" idx="10"/>
          </p:nvPr>
        </p:nvSpPr>
        <p:spPr/>
        <p:txBody>
          <a:bodyPr/>
          <a:lstStyle>
            <a:lvl1pPr>
              <a:defRPr>
                <a:solidFill>
                  <a:schemeClr val="bg1">
                    <a:lumMod val="50000"/>
                  </a:schemeClr>
                </a:solidFill>
              </a:defRPr>
            </a:lvl1pPr>
          </a:lstStyle>
          <a:p>
            <a:r>
              <a:rPr lang="en-GB" dirty="0" smtClean="0"/>
              <a:t>Saturday, 23 October 2010</a:t>
            </a:r>
            <a:endParaRPr lang="en-GB" dirty="0"/>
          </a:p>
        </p:txBody>
      </p:sp>
      <p:sp>
        <p:nvSpPr>
          <p:cNvPr id="4" name="Footer Placeholder 3"/>
          <p:cNvSpPr>
            <a:spLocks noGrp="1"/>
          </p:cNvSpPr>
          <p:nvPr>
            <p:ph type="ftr" sz="quarter" idx="11"/>
          </p:nvPr>
        </p:nvSpPr>
        <p:spPr/>
        <p:txBody>
          <a:bodyPr/>
          <a:lstStyle>
            <a:lvl1pPr>
              <a:defRPr>
                <a:solidFill>
                  <a:schemeClr val="bg1">
                    <a:lumMod val="50000"/>
                  </a:schemeClr>
                </a:solidFill>
              </a:defRPr>
            </a:lvl1pPr>
          </a:lstStyle>
          <a:p>
            <a:r>
              <a:rPr lang="en-GB" dirty="0" smtClean="0"/>
              <a:t>* website: www.ieri.org.za * telephone: </a:t>
            </a:r>
            <a:r>
              <a:rPr lang="en-GB" sz="800" dirty="0" smtClean="0"/>
              <a:t>+27123823073 * facsimile: +27123823071 </a:t>
            </a:r>
            <a:endParaRPr lang="en-GB" sz="800"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FC6EB3D-F210-4890-8EE3-87B90732E0E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27542"/>
            <a:ext cx="7772400" cy="724959"/>
          </a:xfrm>
        </p:spPr>
        <p:txBody>
          <a:bodyPr anchor="ctr"/>
          <a:lstStyle>
            <a:lvl1pPr algn="l">
              <a:buNone/>
              <a:defRPr sz="4100" b="0">
                <a:solidFill>
                  <a:schemeClr val="bg1">
                    <a:lumMod val="50000"/>
                  </a:schemeClr>
                </a:solidFill>
              </a:defRPr>
            </a:lvl1pPr>
          </a:lstStyle>
          <a:p>
            <a:r>
              <a:rPr kumimoji="0" lang="en-US" smtClean="0"/>
              <a:t>Click to edit Master title style</a:t>
            </a:r>
            <a:endParaRPr kumimoji="0" lang="en-GB" dirty="0"/>
          </a:p>
        </p:txBody>
      </p:sp>
      <p:sp>
        <p:nvSpPr>
          <p:cNvPr id="5" name="Date Placeholder 4"/>
          <p:cNvSpPr>
            <a:spLocks noGrp="1"/>
          </p:cNvSpPr>
          <p:nvPr>
            <p:ph type="dt" sz="half" idx="10"/>
          </p:nvPr>
        </p:nvSpPr>
        <p:spPr/>
        <p:txBody>
          <a:bodyPr/>
          <a:lstStyle>
            <a:lvl1pPr>
              <a:defRPr>
                <a:solidFill>
                  <a:schemeClr val="bg1">
                    <a:lumMod val="50000"/>
                  </a:schemeClr>
                </a:solidFill>
              </a:defRPr>
            </a:lvl1pPr>
          </a:lstStyle>
          <a:p>
            <a:r>
              <a:rPr lang="en-GB" dirty="0" smtClean="0"/>
              <a:t>Saturday, 23 October 2010</a:t>
            </a:r>
            <a:endParaRPr lang="en-GB" dirty="0"/>
          </a:p>
        </p:txBody>
      </p:sp>
      <p:sp>
        <p:nvSpPr>
          <p:cNvPr id="6" name="Footer Placeholder 5"/>
          <p:cNvSpPr>
            <a:spLocks noGrp="1"/>
          </p:cNvSpPr>
          <p:nvPr>
            <p:ph type="ftr" sz="quarter" idx="11"/>
          </p:nvPr>
        </p:nvSpPr>
        <p:spPr/>
        <p:txBody>
          <a:bodyPr/>
          <a:lstStyle>
            <a:lvl1pPr>
              <a:defRPr>
                <a:solidFill>
                  <a:schemeClr val="bg1">
                    <a:lumMod val="50000"/>
                  </a:schemeClr>
                </a:solidFill>
              </a:defRPr>
            </a:lvl1pPr>
          </a:lstStyle>
          <a:p>
            <a:r>
              <a:rPr lang="en-GB" dirty="0" smtClean="0"/>
              <a:t>* website: www.ieri.org.za * telephone: </a:t>
            </a:r>
            <a:r>
              <a:rPr lang="en-GB" sz="800" dirty="0" smtClean="0"/>
              <a:t>+27123823073 * facsimile: +27123823071 </a:t>
            </a:r>
            <a:endParaRPr lang="en-GB" sz="800"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FC6EB3D-F210-4890-8EE3-87B90732E0E5}" type="slidenum">
              <a:rPr lang="en-GB" smtClean="0"/>
              <a:pPr/>
              <a:t>‹#›</a:t>
            </a:fld>
            <a:endParaRPr lang="en-GB"/>
          </a:p>
        </p:txBody>
      </p:sp>
      <p:sp>
        <p:nvSpPr>
          <p:cNvPr id="3" name="Text Placeholder 2"/>
          <p:cNvSpPr>
            <a:spLocks noGrp="1"/>
          </p:cNvSpPr>
          <p:nvPr>
            <p:ph type="body" idx="2"/>
          </p:nvPr>
        </p:nvSpPr>
        <p:spPr>
          <a:xfrm>
            <a:off x="609601" y="1460499"/>
            <a:ext cx="1600200" cy="3619501"/>
          </a:xfrm>
          <a:blipFill>
            <a:blip r:embed="rId2" cstate="print"/>
            <a:tile tx="0" ty="0" sx="100000" sy="100000" flip="none" algn="tl"/>
          </a:blip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27357" tIns="169810" rIns="127357" bIns="84905"/>
          <a:lstStyle>
            <a:lvl1pPr marL="0" indent="0">
              <a:spcAft>
                <a:spcPts val="929"/>
              </a:spcAft>
              <a:buNone/>
              <a:defRPr sz="1700"/>
            </a:lvl1pPr>
            <a:lvl2pPr>
              <a:buNone/>
              <a:defRPr sz="1100"/>
            </a:lvl2pPr>
            <a:lvl3pPr>
              <a:buNone/>
              <a:defRPr sz="900"/>
            </a:lvl3pPr>
            <a:lvl4pPr>
              <a:buNone/>
              <a:defRPr sz="800"/>
            </a:lvl4pPr>
            <a:lvl5pPr>
              <a:buNone/>
              <a:defRPr sz="8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199" y="1460500"/>
            <a:ext cx="6400801" cy="3683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1">
                    <a:lumMod val="50000"/>
                  </a:schemeClr>
                </a:solidFill>
              </a:defRPr>
            </a:lvl1pPr>
          </a:lstStyle>
          <a:p>
            <a:r>
              <a:rPr lang="en-GB" dirty="0" smtClean="0"/>
              <a:t>Saturday, 23 October 2010</a:t>
            </a:r>
            <a:endParaRPr lang="en-GB" dirty="0"/>
          </a:p>
        </p:txBody>
      </p:sp>
      <p:sp>
        <p:nvSpPr>
          <p:cNvPr id="3" name="Footer Placeholder 2"/>
          <p:cNvSpPr>
            <a:spLocks noGrp="1"/>
          </p:cNvSpPr>
          <p:nvPr>
            <p:ph type="ftr" sz="quarter" idx="11"/>
          </p:nvPr>
        </p:nvSpPr>
        <p:spPr/>
        <p:txBody>
          <a:bodyPr/>
          <a:lstStyle>
            <a:lvl1pPr>
              <a:defRPr>
                <a:solidFill>
                  <a:schemeClr val="bg1">
                    <a:lumMod val="50000"/>
                  </a:schemeClr>
                </a:solidFill>
              </a:defRPr>
            </a:lvl1pPr>
          </a:lstStyle>
          <a:p>
            <a:r>
              <a:rPr lang="en-GB" dirty="0" smtClean="0"/>
              <a:t>Institute for Economic Research on Innovation: www.ieri.org.za</a:t>
            </a:r>
            <a:endParaRPr lang="en-GB" dirty="0"/>
          </a:p>
        </p:txBody>
      </p:sp>
      <p:sp>
        <p:nvSpPr>
          <p:cNvPr id="4" name="Slide Number Placeholder 3"/>
          <p:cNvSpPr>
            <a:spLocks noGrp="1"/>
          </p:cNvSpPr>
          <p:nvPr>
            <p:ph type="sldNum" sz="quarter" idx="12"/>
          </p:nvPr>
        </p:nvSpPr>
        <p:spPr>
          <a:xfrm>
            <a:off x="0" y="5207000"/>
            <a:ext cx="533400" cy="317501"/>
          </a:xfrm>
        </p:spPr>
        <p:txBody>
          <a:bodyPr/>
          <a:lstStyle>
            <a:lvl1pPr>
              <a:defRPr>
                <a:solidFill>
                  <a:schemeClr val="tx2"/>
                </a:solidFill>
              </a:defRPr>
            </a:lvl1pPr>
          </a:lstStyle>
          <a:p>
            <a:fld id="{7FC6EB3D-F210-4890-8EE3-87B90732E0E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white">
          <a:xfrm>
            <a:off x="1" y="4975861"/>
            <a:ext cx="9144000" cy="7391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4905" tIns="42452" rIns="84905" bIns="42452" anchor="ctr"/>
          <a:lstStyle/>
          <a:p>
            <a:pPr algn="ctr" eaLnBrk="1" latinLnBrk="0" hangingPunct="1"/>
            <a:endParaRPr kumimoji="0" lang="en-US"/>
          </a:p>
        </p:txBody>
      </p:sp>
      <p:sp>
        <p:nvSpPr>
          <p:cNvPr id="10" name="Rectangle 9"/>
          <p:cNvSpPr/>
          <p:nvPr/>
        </p:nvSpPr>
        <p:spPr>
          <a:xfrm>
            <a:off x="-9143" y="5044440"/>
            <a:ext cx="2249424" cy="594360"/>
          </a:xfrm>
          <a:prstGeom prst="rect">
            <a:avLst/>
          </a:prstGeom>
          <a:gradFill flip="none" rotWithShape="1">
            <a:gsLst>
              <a:gs pos="0">
                <a:schemeClr val="tx1">
                  <a:lumMod val="85000"/>
                  <a:shade val="30000"/>
                  <a:satMod val="115000"/>
                </a:schemeClr>
              </a:gs>
              <a:gs pos="50000">
                <a:schemeClr val="tx1">
                  <a:lumMod val="85000"/>
                  <a:shade val="67500"/>
                  <a:satMod val="115000"/>
                </a:schemeClr>
              </a:gs>
              <a:gs pos="100000">
                <a:schemeClr val="tx1">
                  <a:lumMod val="85000"/>
                  <a:shade val="100000"/>
                  <a:satMod val="115000"/>
                </a:schemeClr>
              </a:gs>
            </a:gsLst>
            <a:lin ang="162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4905" tIns="42452" rIns="84905" bIns="42452" anchor="ctr"/>
          <a:lstStyle/>
          <a:p>
            <a:pPr algn="ctr" eaLnBrk="1" latinLnBrk="0" hangingPunct="1"/>
            <a:endParaRPr kumimoji="0" lang="en-US"/>
          </a:p>
        </p:txBody>
      </p:sp>
      <p:sp>
        <p:nvSpPr>
          <p:cNvPr id="11" name="Rectangle 10"/>
          <p:cNvSpPr/>
          <p:nvPr/>
        </p:nvSpPr>
        <p:spPr>
          <a:xfrm>
            <a:off x="2359152" y="5036820"/>
            <a:ext cx="6784848" cy="594360"/>
          </a:xfrm>
          <a:prstGeom prst="rect">
            <a:avLst/>
          </a:prstGeom>
          <a:gradFill flip="none" rotWithShape="1">
            <a:gsLst>
              <a:gs pos="0">
                <a:srgbClr val="000000"/>
              </a:gs>
              <a:gs pos="39999">
                <a:srgbClr val="0A128C"/>
              </a:gs>
              <a:gs pos="70000">
                <a:srgbClr val="181CC7"/>
              </a:gs>
              <a:gs pos="88000">
                <a:srgbClr val="7005D4"/>
              </a:gs>
              <a:gs pos="100000">
                <a:srgbClr val="8C3D91"/>
              </a:gs>
            </a:gsLst>
            <a:lin ang="16200000" scaled="0"/>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4905" tIns="42452" rIns="84905" bIns="42452" anchor="ctr"/>
          <a:lstStyle/>
          <a:p>
            <a:pPr algn="ctr" eaLnBrk="1" latinLnBrk="0" hangingPunct="1"/>
            <a:endParaRPr kumimoji="0" lang="en-US"/>
          </a:p>
        </p:txBody>
      </p:sp>
      <p:sp>
        <p:nvSpPr>
          <p:cNvPr id="8" name="Title 7"/>
          <p:cNvSpPr>
            <a:spLocks noGrp="1"/>
          </p:cNvSpPr>
          <p:nvPr>
            <p:ph type="ctrTitle" hasCustomPrompt="1"/>
          </p:nvPr>
        </p:nvSpPr>
        <p:spPr>
          <a:xfrm>
            <a:off x="2362201" y="3365501"/>
            <a:ext cx="6477000" cy="1524000"/>
          </a:xfrm>
        </p:spPr>
        <p:txBody>
          <a:bodyPr anchor="b">
            <a:noAutofit/>
          </a:bodyPr>
          <a:lstStyle>
            <a:lvl1pPr>
              <a:defRPr sz="9600" cap="none" baseline="0">
                <a:solidFill>
                  <a:schemeClr val="bg1">
                    <a:lumMod val="50000"/>
                  </a:schemeClr>
                </a:solidFill>
              </a:defRPr>
            </a:lvl1pPr>
          </a:lstStyle>
          <a:p>
            <a:r>
              <a:rPr kumimoji="0" lang="en-GB" dirty="0" smtClean="0"/>
              <a:t>Thank You</a:t>
            </a:r>
            <a:endParaRPr kumimoji="0" lang="en-GB" dirty="0"/>
          </a:p>
        </p:txBody>
      </p:sp>
      <p:sp>
        <p:nvSpPr>
          <p:cNvPr id="9" name="Subtitle 8"/>
          <p:cNvSpPr>
            <a:spLocks noGrp="1"/>
          </p:cNvSpPr>
          <p:nvPr>
            <p:ph type="subTitle" idx="1" hasCustomPrompt="1"/>
          </p:nvPr>
        </p:nvSpPr>
        <p:spPr>
          <a:xfrm>
            <a:off x="2362201" y="5041697"/>
            <a:ext cx="6705600" cy="571501"/>
          </a:xfrm>
        </p:spPr>
        <p:txBody>
          <a:bodyPr anchor="ctr">
            <a:normAutofit/>
          </a:bodyPr>
          <a:lstStyle>
            <a:lvl1pPr marL="0" indent="0" algn="r">
              <a:buNone/>
              <a:defRPr sz="2400" baseline="0">
                <a:solidFill>
                  <a:srgbClr val="FFFFFF"/>
                </a:solidFill>
              </a:defRPr>
            </a:lvl1pPr>
            <a:lvl2pPr marL="424524" indent="0" algn="ctr">
              <a:buNone/>
            </a:lvl2pPr>
            <a:lvl3pPr marL="849048" indent="0" algn="ctr">
              <a:buNone/>
            </a:lvl3pPr>
            <a:lvl4pPr marL="1273572" indent="0" algn="ctr">
              <a:buNone/>
            </a:lvl4pPr>
            <a:lvl5pPr marL="1698096" indent="0" algn="ctr">
              <a:buNone/>
            </a:lvl5pPr>
            <a:lvl6pPr marL="2122620" indent="0" algn="ctr">
              <a:buNone/>
            </a:lvl6pPr>
            <a:lvl7pPr marL="2547143" indent="0" algn="ctr">
              <a:buNone/>
            </a:lvl7pPr>
            <a:lvl8pPr marL="2971667" indent="0" algn="ctr">
              <a:buNone/>
            </a:lvl8pPr>
            <a:lvl9pPr marL="3396191" indent="0" algn="ctr">
              <a:buNone/>
            </a:lvl9pPr>
          </a:lstStyle>
          <a:p>
            <a:r>
              <a:rPr kumimoji="0" lang="en-GB" dirty="0" smtClean="0"/>
              <a:t>rasigan@ieri.org.za</a:t>
            </a:r>
            <a:endParaRPr kumimoji="0" lang="en-GB" dirty="0"/>
          </a:p>
        </p:txBody>
      </p:sp>
      <p:sp>
        <p:nvSpPr>
          <p:cNvPr id="28" name="Date Placeholder 27"/>
          <p:cNvSpPr>
            <a:spLocks noGrp="1"/>
          </p:cNvSpPr>
          <p:nvPr>
            <p:ph type="dt" sz="half" idx="10"/>
          </p:nvPr>
        </p:nvSpPr>
        <p:spPr>
          <a:xfrm>
            <a:off x="76200" y="5057248"/>
            <a:ext cx="2057400" cy="571501"/>
          </a:xfrm>
        </p:spPr>
        <p:txBody>
          <a:bodyPr>
            <a:noAutofit/>
          </a:bodyPr>
          <a:lstStyle>
            <a:lvl1pPr algn="ctr">
              <a:defRPr sz="2000">
                <a:solidFill>
                  <a:srgbClr val="FFFFFF"/>
                </a:solidFill>
              </a:defRPr>
            </a:lvl1pPr>
          </a:lstStyle>
          <a:p>
            <a:r>
              <a:rPr lang="en-GB" dirty="0" smtClean="0"/>
              <a:t>23 October 2010</a:t>
            </a:r>
            <a:endParaRPr lang="en-GB" dirty="0"/>
          </a:p>
        </p:txBody>
      </p:sp>
      <p:sp>
        <p:nvSpPr>
          <p:cNvPr id="17" name="Footer Placeholder 16"/>
          <p:cNvSpPr>
            <a:spLocks noGrp="1"/>
          </p:cNvSpPr>
          <p:nvPr>
            <p:ph type="ftr" sz="quarter" idx="11"/>
          </p:nvPr>
        </p:nvSpPr>
        <p:spPr>
          <a:xfrm>
            <a:off x="107504" y="197115"/>
            <a:ext cx="7845289" cy="304271"/>
          </a:xfrm>
        </p:spPr>
        <p:txBody>
          <a:bodyPr/>
          <a:lstStyle>
            <a:lvl1pPr algn="r">
              <a:defRPr sz="1600">
                <a:solidFill>
                  <a:schemeClr val="tx2"/>
                </a:solidFill>
              </a:defRPr>
            </a:lvl1pPr>
          </a:lstStyle>
          <a:p>
            <a:r>
              <a:rPr lang="en-GB" dirty="0" smtClean="0"/>
              <a:t>* website: www.ieri.org.za * telephone: +27123823073 * facsimile: +27123823071 </a:t>
            </a:r>
          </a:p>
        </p:txBody>
      </p:sp>
      <p:sp>
        <p:nvSpPr>
          <p:cNvPr id="29" name="Slide Number Placeholder 28"/>
          <p:cNvSpPr>
            <a:spLocks noGrp="1"/>
          </p:cNvSpPr>
          <p:nvPr>
            <p:ph type="sldNum" sz="quarter" idx="12"/>
          </p:nvPr>
        </p:nvSpPr>
        <p:spPr>
          <a:xfrm>
            <a:off x="8001000" y="190499"/>
            <a:ext cx="838200" cy="317501"/>
          </a:xfrm>
        </p:spPr>
        <p:txBody>
          <a:bodyPr/>
          <a:lstStyle>
            <a:lvl1pPr>
              <a:defRPr>
                <a:solidFill>
                  <a:schemeClr val="tx2"/>
                </a:solidFill>
              </a:defRPr>
            </a:lvl1pPr>
          </a:lstStyle>
          <a:p>
            <a:fld id="{7FC6EB3D-F210-4890-8EE3-87B90732E0E5}" type="slidenum">
              <a:rPr lang="en-GB" smtClean="0"/>
              <a:pPr/>
              <a:t>‹#›</a:t>
            </a:fld>
            <a:endParaRPr lang="en-GB"/>
          </a:p>
        </p:txBody>
      </p:sp>
      <p:pic>
        <p:nvPicPr>
          <p:cNvPr id="3074" name="Picture 2"/>
          <p:cNvPicPr>
            <a:picLocks noChangeAspect="1" noChangeArrowheads="1"/>
          </p:cNvPicPr>
          <p:nvPr userDrawn="1"/>
        </p:nvPicPr>
        <p:blipFill>
          <a:blip r:embed="rId2" cstate="print"/>
          <a:srcRect/>
          <a:stretch>
            <a:fillRect/>
          </a:stretch>
        </p:blipFill>
        <p:spPr bwMode="auto">
          <a:xfrm>
            <a:off x="107504" y="625252"/>
            <a:ext cx="6000750" cy="2638425"/>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90600" y="190499"/>
            <a:ext cx="7772400" cy="825501"/>
          </a:xfrm>
          <a:prstGeom prst="rect">
            <a:avLst/>
          </a:prstGeom>
        </p:spPr>
        <p:txBody>
          <a:bodyPr vert="horz" lIns="84905" tIns="42452" rIns="84905" bIns="42452" anchor="ctr">
            <a:normAutofit/>
          </a:bodyPr>
          <a:lstStyle/>
          <a:p>
            <a:r>
              <a:rPr kumimoji="0" lang="en-US" smtClean="0"/>
              <a:t>Click to edit Master title style</a:t>
            </a:r>
            <a:endParaRPr kumimoji="0" lang="en-GB" dirty="0"/>
          </a:p>
        </p:txBody>
      </p:sp>
      <p:sp>
        <p:nvSpPr>
          <p:cNvPr id="13" name="Text Placeholder 12"/>
          <p:cNvSpPr>
            <a:spLocks noGrp="1"/>
          </p:cNvSpPr>
          <p:nvPr>
            <p:ph type="body" idx="1"/>
          </p:nvPr>
        </p:nvSpPr>
        <p:spPr>
          <a:xfrm>
            <a:off x="612648" y="1333499"/>
            <a:ext cx="8153400" cy="3771901"/>
          </a:xfrm>
          <a:prstGeom prst="rect">
            <a:avLst/>
          </a:prstGeom>
        </p:spPr>
        <p:txBody>
          <a:bodyPr vert="horz" lIns="84905" tIns="42452" rIns="84905" bIns="42452">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GB" dirty="0"/>
          </a:p>
        </p:txBody>
      </p:sp>
      <p:sp>
        <p:nvSpPr>
          <p:cNvPr id="14" name="Date Placeholder 13"/>
          <p:cNvSpPr>
            <a:spLocks noGrp="1"/>
          </p:cNvSpPr>
          <p:nvPr>
            <p:ph type="dt" sz="half" idx="2"/>
          </p:nvPr>
        </p:nvSpPr>
        <p:spPr>
          <a:xfrm>
            <a:off x="6096000" y="5207000"/>
            <a:ext cx="2667000" cy="304271"/>
          </a:xfrm>
          <a:prstGeom prst="rect">
            <a:avLst/>
          </a:prstGeom>
        </p:spPr>
        <p:txBody>
          <a:bodyPr vert="horz" lIns="84905" tIns="42452" rIns="84905" bIns="42452" anchor="ctr" anchorCtr="0"/>
          <a:lstStyle>
            <a:lvl1pPr algn="r" eaLnBrk="1" latinLnBrk="0" hangingPunct="1">
              <a:defRPr kumimoji="0" sz="1300">
                <a:solidFill>
                  <a:schemeClr val="bg1">
                    <a:lumMod val="50000"/>
                  </a:schemeClr>
                </a:solidFill>
              </a:defRPr>
            </a:lvl1pPr>
          </a:lstStyle>
          <a:p>
            <a:r>
              <a:rPr lang="en-GB" dirty="0" smtClean="0"/>
              <a:t>Saturday, 23 October 2010</a:t>
            </a:r>
            <a:endParaRPr lang="en-GB" dirty="0"/>
          </a:p>
        </p:txBody>
      </p:sp>
      <p:sp>
        <p:nvSpPr>
          <p:cNvPr id="3" name="Footer Placeholder 2"/>
          <p:cNvSpPr>
            <a:spLocks noGrp="1"/>
          </p:cNvSpPr>
          <p:nvPr>
            <p:ph type="ftr" sz="quarter" idx="3"/>
          </p:nvPr>
        </p:nvSpPr>
        <p:spPr>
          <a:xfrm>
            <a:off x="609601" y="5206839"/>
            <a:ext cx="5421083" cy="304271"/>
          </a:xfrm>
          <a:prstGeom prst="rect">
            <a:avLst/>
          </a:prstGeom>
        </p:spPr>
        <p:txBody>
          <a:bodyPr vert="horz" lIns="84905" tIns="42452" rIns="84905" bIns="42452" anchor="ctr"/>
          <a:lstStyle>
            <a:lvl1pPr algn="l" eaLnBrk="1" latinLnBrk="0" hangingPunct="1">
              <a:defRPr kumimoji="0" sz="1100">
                <a:solidFill>
                  <a:schemeClr val="bg1">
                    <a:lumMod val="50000"/>
                  </a:schemeClr>
                </a:solidFill>
              </a:defRPr>
            </a:lvl1pPr>
          </a:lstStyle>
          <a:p>
            <a:r>
              <a:rPr lang="en-GB" dirty="0" smtClean="0"/>
              <a:t>* websites: www.ieri.org.za * telephone: </a:t>
            </a:r>
            <a:r>
              <a:rPr lang="en-GB" sz="1000" dirty="0" smtClean="0"/>
              <a:t>+27123823073 * facsimile: +27123823071 </a:t>
            </a:r>
            <a:endParaRPr lang="en-GB" sz="1000" dirty="0"/>
          </a:p>
        </p:txBody>
      </p:sp>
      <p:sp>
        <p:nvSpPr>
          <p:cNvPr id="7" name="Rectangle 6"/>
          <p:cNvSpPr/>
          <p:nvPr/>
        </p:nvSpPr>
        <p:spPr bwMode="white">
          <a:xfrm>
            <a:off x="1" y="1028699"/>
            <a:ext cx="9144000" cy="266701"/>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4905" tIns="42452" rIns="84905" bIns="42452" anchor="ctr"/>
          <a:lstStyle/>
          <a:p>
            <a:pPr algn="ctr" eaLnBrk="1" latinLnBrk="0" hangingPunct="1"/>
            <a:endParaRPr kumimoji="0" lang="en-US"/>
          </a:p>
        </p:txBody>
      </p:sp>
      <p:sp>
        <p:nvSpPr>
          <p:cNvPr id="8" name="Rectangle 7"/>
          <p:cNvSpPr/>
          <p:nvPr/>
        </p:nvSpPr>
        <p:spPr>
          <a:xfrm>
            <a:off x="0" y="1066800"/>
            <a:ext cx="533400" cy="190501"/>
          </a:xfrm>
          <a:prstGeom prst="rect">
            <a:avLst/>
          </a:prstGeom>
          <a:gradFill flip="none" rotWithShape="1">
            <a:gsLst>
              <a:gs pos="0">
                <a:srgbClr val="000000"/>
              </a:gs>
              <a:gs pos="39999">
                <a:srgbClr val="0A128C"/>
              </a:gs>
              <a:gs pos="70000">
                <a:srgbClr val="181CC7"/>
              </a:gs>
              <a:gs pos="88000">
                <a:srgbClr val="7005D4"/>
              </a:gs>
              <a:gs pos="100000">
                <a:srgbClr val="8C3D91"/>
              </a:gs>
            </a:gsLst>
            <a:lin ang="0" scaled="0"/>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4905" tIns="42452" rIns="84905" bIns="42452" anchor="ctr"/>
          <a:lstStyle/>
          <a:p>
            <a:pPr algn="ctr" eaLnBrk="1" latinLnBrk="0" hangingPunct="1"/>
            <a:endParaRPr kumimoji="0" lang="en-US"/>
          </a:p>
        </p:txBody>
      </p:sp>
      <p:sp>
        <p:nvSpPr>
          <p:cNvPr id="9" name="Rectangle 8"/>
          <p:cNvSpPr/>
          <p:nvPr/>
        </p:nvSpPr>
        <p:spPr>
          <a:xfrm>
            <a:off x="590550" y="1066800"/>
            <a:ext cx="8553450" cy="190501"/>
          </a:xfrm>
          <a:prstGeom prst="rect">
            <a:avLst/>
          </a:prstGeom>
          <a:gradFill flip="none" rotWithShape="1">
            <a:gsLst>
              <a:gs pos="0">
                <a:srgbClr val="000000"/>
              </a:gs>
              <a:gs pos="39999">
                <a:srgbClr val="0A128C"/>
              </a:gs>
              <a:gs pos="70000">
                <a:srgbClr val="181CC7"/>
              </a:gs>
              <a:gs pos="88000">
                <a:srgbClr val="7005D4"/>
              </a:gs>
              <a:gs pos="100000">
                <a:srgbClr val="8C3D91"/>
              </a:gs>
            </a:gsLst>
            <a:path path="shape">
              <a:fillToRect l="50000" t="50000" r="50000" b="50000"/>
            </a:path>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4905" tIns="42452" rIns="84905" bIns="42452"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060390"/>
            <a:ext cx="533400" cy="203730"/>
          </a:xfrm>
          <a:prstGeom prst="rect">
            <a:avLst/>
          </a:prstGeom>
        </p:spPr>
        <p:txBody>
          <a:bodyPr vert="horz" lIns="84905" tIns="42452" rIns="84905" bIns="42452" anchor="ctr" anchorCtr="0">
            <a:normAutofit/>
          </a:bodyPr>
          <a:lstStyle>
            <a:lvl1pPr algn="ctr" eaLnBrk="1" latinLnBrk="0" hangingPunct="1">
              <a:defRPr kumimoji="0" sz="1300" b="1">
                <a:solidFill>
                  <a:srgbClr val="FFFFFF"/>
                </a:solidFill>
              </a:defRPr>
            </a:lvl1pPr>
          </a:lstStyle>
          <a:p>
            <a:fld id="{7FC6EB3D-F210-4890-8EE3-87B90732E0E5}" type="slidenum">
              <a:rPr lang="en-GB" smtClean="0"/>
              <a:pPr/>
              <a:t>‹#›</a:t>
            </a:fld>
            <a:endParaRPr lang="en-GB" dirty="0"/>
          </a:p>
        </p:txBody>
      </p:sp>
      <p:pic>
        <p:nvPicPr>
          <p:cNvPr id="2050" name="Picture 2"/>
          <p:cNvPicPr>
            <a:picLocks noChangeAspect="1" noChangeArrowheads="1"/>
          </p:cNvPicPr>
          <p:nvPr/>
        </p:nvPicPr>
        <p:blipFill>
          <a:blip r:embed="rId10" cstate="print"/>
          <a:srcRect/>
          <a:stretch>
            <a:fillRect/>
          </a:stretch>
        </p:blipFill>
        <p:spPr bwMode="auto">
          <a:xfrm>
            <a:off x="1" y="0"/>
            <a:ext cx="872272" cy="105730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5" r:id="rId4"/>
    <p:sldLayoutId id="2147483666" r:id="rId5"/>
    <p:sldLayoutId id="2147483668" r:id="rId6"/>
    <p:sldLayoutId id="2147483667" r:id="rId7"/>
    <p:sldLayoutId id="2147483661" r:id="rId8"/>
  </p:sldLayoutIdLst>
  <p:txStyles>
    <p:titleStyle>
      <a:lvl1pPr algn="l" rtl="0" eaLnBrk="1" latinLnBrk="0" hangingPunct="1">
        <a:spcBef>
          <a:spcPct val="0"/>
        </a:spcBef>
        <a:buNone/>
        <a:defRPr kumimoji="0" sz="4100" kern="1200">
          <a:solidFill>
            <a:schemeClr val="tx2"/>
          </a:solidFill>
          <a:latin typeface="+mj-lt"/>
          <a:ea typeface="+mj-ea"/>
          <a:cs typeface="+mj-cs"/>
        </a:defRPr>
      </a:lvl1pPr>
    </p:titleStyle>
    <p:bodyStyle>
      <a:lvl1pPr marL="297167" indent="-297167" algn="l" rtl="0" eaLnBrk="1" latinLnBrk="0" hangingPunct="1">
        <a:spcBef>
          <a:spcPts val="650"/>
        </a:spcBef>
        <a:buClr>
          <a:srgbClr val="C00000"/>
        </a:buClr>
        <a:buSzPct val="60000"/>
        <a:buFont typeface="Wingdings" pitchFamily="2" charset="2"/>
        <a:buChar char="q"/>
        <a:defRPr kumimoji="0" sz="2700" kern="1200">
          <a:solidFill>
            <a:schemeClr val="tx1"/>
          </a:solidFill>
          <a:latin typeface="+mn-lt"/>
          <a:ea typeface="+mn-ea"/>
          <a:cs typeface="+mn-cs"/>
        </a:defRPr>
      </a:lvl1pPr>
      <a:lvl2pPr marL="594333" indent="-254714" algn="l" rtl="0" eaLnBrk="1" latinLnBrk="0" hangingPunct="1">
        <a:spcBef>
          <a:spcPts val="511"/>
        </a:spcBef>
        <a:buClr>
          <a:srgbClr val="C00000"/>
        </a:buClr>
        <a:buSzPct val="70000"/>
        <a:buFont typeface="Wingdings" pitchFamily="2" charset="2"/>
        <a:buChar char="q"/>
        <a:defRPr kumimoji="0" sz="2400" kern="1200">
          <a:solidFill>
            <a:schemeClr val="tx1"/>
          </a:solidFill>
          <a:latin typeface="+mn-lt"/>
          <a:ea typeface="+mn-ea"/>
          <a:cs typeface="+mn-cs"/>
        </a:defRPr>
      </a:lvl2pPr>
      <a:lvl3pPr marL="849048" indent="-212262" algn="l" rtl="0" eaLnBrk="1" latinLnBrk="0" hangingPunct="1">
        <a:spcBef>
          <a:spcPts val="464"/>
        </a:spcBef>
        <a:buClr>
          <a:srgbClr val="C00000"/>
        </a:buClr>
        <a:buSzPct val="75000"/>
        <a:buFont typeface="Wingdings" pitchFamily="2" charset="2"/>
        <a:buChar char="q"/>
        <a:defRPr kumimoji="0" sz="2200" kern="1200">
          <a:solidFill>
            <a:schemeClr val="tx1"/>
          </a:solidFill>
          <a:latin typeface="+mn-lt"/>
          <a:ea typeface="+mn-ea"/>
          <a:cs typeface="+mn-cs"/>
        </a:defRPr>
      </a:lvl3pPr>
      <a:lvl4pPr marL="1273572" indent="-212262" algn="l" rtl="0" eaLnBrk="1" latinLnBrk="0" hangingPunct="1">
        <a:spcBef>
          <a:spcPts val="371"/>
        </a:spcBef>
        <a:buClr>
          <a:srgbClr val="C00000"/>
        </a:buClr>
        <a:buSzPct val="75000"/>
        <a:buFont typeface="Wingdings" pitchFamily="2" charset="2"/>
        <a:buChar char="q"/>
        <a:defRPr kumimoji="0" sz="1900" kern="1200">
          <a:solidFill>
            <a:schemeClr val="tx1"/>
          </a:solidFill>
          <a:latin typeface="+mn-lt"/>
          <a:ea typeface="+mn-ea"/>
          <a:cs typeface="+mn-cs"/>
        </a:defRPr>
      </a:lvl4pPr>
      <a:lvl5pPr marL="1698096" indent="-212262" algn="l" rtl="0" eaLnBrk="1" latinLnBrk="0" hangingPunct="1">
        <a:spcBef>
          <a:spcPts val="371"/>
        </a:spcBef>
        <a:buClr>
          <a:srgbClr val="C00000"/>
        </a:buClr>
        <a:buSzPct val="65000"/>
        <a:buFont typeface="Wingdings" pitchFamily="2" charset="2"/>
        <a:buChar char="q"/>
        <a:defRPr kumimoji="0" sz="1900" kern="1200">
          <a:solidFill>
            <a:schemeClr val="tx1"/>
          </a:solidFill>
          <a:latin typeface="+mn-lt"/>
          <a:ea typeface="+mn-ea"/>
          <a:cs typeface="+mn-cs"/>
        </a:defRPr>
      </a:lvl5pPr>
      <a:lvl6pPr marL="1952810" indent="-212262" algn="l" rtl="0" eaLnBrk="1" latinLnBrk="0" hangingPunct="1">
        <a:spcBef>
          <a:spcPct val="20000"/>
        </a:spcBef>
        <a:buClr>
          <a:schemeClr val="accent1"/>
        </a:buClr>
        <a:buFont typeface="Wingdings"/>
        <a:buChar char="§"/>
        <a:defRPr kumimoji="0" sz="1700" kern="1200" baseline="0">
          <a:solidFill>
            <a:schemeClr val="tx1"/>
          </a:solidFill>
          <a:latin typeface="+mn-lt"/>
          <a:ea typeface="+mn-ea"/>
          <a:cs typeface="+mn-cs"/>
        </a:defRPr>
      </a:lvl6pPr>
      <a:lvl7pPr marL="2207524" indent="-212262" algn="l" rtl="0" eaLnBrk="1" latinLnBrk="0" hangingPunct="1">
        <a:spcBef>
          <a:spcPct val="20000"/>
        </a:spcBef>
        <a:buClr>
          <a:schemeClr val="accent2"/>
        </a:buClr>
        <a:buFont typeface="Wingdings"/>
        <a:buChar char="§"/>
        <a:defRPr kumimoji="0" sz="1700" kern="1200" baseline="0">
          <a:solidFill>
            <a:schemeClr val="tx1"/>
          </a:solidFill>
          <a:latin typeface="+mn-lt"/>
          <a:ea typeface="+mn-ea"/>
          <a:cs typeface="+mn-cs"/>
        </a:defRPr>
      </a:lvl7pPr>
      <a:lvl8pPr marL="2462239" indent="-212262" algn="l" rtl="0" eaLnBrk="1" latinLnBrk="0" hangingPunct="1">
        <a:spcBef>
          <a:spcPct val="20000"/>
        </a:spcBef>
        <a:buClr>
          <a:schemeClr val="accent3"/>
        </a:buClr>
        <a:buFont typeface="Wingdings"/>
        <a:buChar char="§"/>
        <a:defRPr kumimoji="0" sz="1700" kern="1200" baseline="0">
          <a:solidFill>
            <a:schemeClr val="tx1"/>
          </a:solidFill>
          <a:latin typeface="+mn-lt"/>
          <a:ea typeface="+mn-ea"/>
          <a:cs typeface="+mn-cs"/>
        </a:defRPr>
      </a:lvl8pPr>
      <a:lvl9pPr marL="2716953" indent="-212262" algn="l" rtl="0" eaLnBrk="1" latinLnBrk="0" hangingPunct="1">
        <a:spcBef>
          <a:spcPct val="20000"/>
        </a:spcBef>
        <a:buClr>
          <a:schemeClr val="accent4"/>
        </a:buClr>
        <a:buFont typeface="Wingdings"/>
        <a:buChar char="§"/>
        <a:defRPr kumimoji="0" sz="1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24524" algn="l" rtl="0" eaLnBrk="1" latinLnBrk="0" hangingPunct="1">
        <a:defRPr kumimoji="0" kern="1200">
          <a:solidFill>
            <a:schemeClr val="tx1"/>
          </a:solidFill>
          <a:latin typeface="+mn-lt"/>
          <a:ea typeface="+mn-ea"/>
          <a:cs typeface="+mn-cs"/>
        </a:defRPr>
      </a:lvl2pPr>
      <a:lvl3pPr marL="849048" algn="l" rtl="0" eaLnBrk="1" latinLnBrk="0" hangingPunct="1">
        <a:defRPr kumimoji="0" kern="1200">
          <a:solidFill>
            <a:schemeClr val="tx1"/>
          </a:solidFill>
          <a:latin typeface="+mn-lt"/>
          <a:ea typeface="+mn-ea"/>
          <a:cs typeface="+mn-cs"/>
        </a:defRPr>
      </a:lvl3pPr>
      <a:lvl4pPr marL="1273572" algn="l" rtl="0" eaLnBrk="1" latinLnBrk="0" hangingPunct="1">
        <a:defRPr kumimoji="0" kern="1200">
          <a:solidFill>
            <a:schemeClr val="tx1"/>
          </a:solidFill>
          <a:latin typeface="+mn-lt"/>
          <a:ea typeface="+mn-ea"/>
          <a:cs typeface="+mn-cs"/>
        </a:defRPr>
      </a:lvl4pPr>
      <a:lvl5pPr marL="1698096" algn="l" rtl="0" eaLnBrk="1" latinLnBrk="0" hangingPunct="1">
        <a:defRPr kumimoji="0" kern="1200">
          <a:solidFill>
            <a:schemeClr val="tx1"/>
          </a:solidFill>
          <a:latin typeface="+mn-lt"/>
          <a:ea typeface="+mn-ea"/>
          <a:cs typeface="+mn-cs"/>
        </a:defRPr>
      </a:lvl5pPr>
      <a:lvl6pPr marL="2122620" algn="l" rtl="0" eaLnBrk="1" latinLnBrk="0" hangingPunct="1">
        <a:defRPr kumimoji="0" kern="1200">
          <a:solidFill>
            <a:schemeClr val="tx1"/>
          </a:solidFill>
          <a:latin typeface="+mn-lt"/>
          <a:ea typeface="+mn-ea"/>
          <a:cs typeface="+mn-cs"/>
        </a:defRPr>
      </a:lvl6pPr>
      <a:lvl7pPr marL="2547143" algn="l" rtl="0" eaLnBrk="1" latinLnBrk="0" hangingPunct="1">
        <a:defRPr kumimoji="0" kern="1200">
          <a:solidFill>
            <a:schemeClr val="tx1"/>
          </a:solidFill>
          <a:latin typeface="+mn-lt"/>
          <a:ea typeface="+mn-ea"/>
          <a:cs typeface="+mn-cs"/>
        </a:defRPr>
      </a:lvl7pPr>
      <a:lvl8pPr marL="2971667" algn="l" rtl="0" eaLnBrk="1" latinLnBrk="0" hangingPunct="1">
        <a:defRPr kumimoji="0" kern="1200">
          <a:solidFill>
            <a:schemeClr val="tx1"/>
          </a:solidFill>
          <a:latin typeface="+mn-lt"/>
          <a:ea typeface="+mn-ea"/>
          <a:cs typeface="+mn-cs"/>
        </a:defRPr>
      </a:lvl8pPr>
      <a:lvl9pPr marL="339619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ider.unu.edu/publications/newsletter/articles-2010/en_GB/10-2010-Cha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619672" y="4801716"/>
            <a:ext cx="7344817" cy="792087"/>
          </a:xfrm>
        </p:spPr>
        <p:txBody>
          <a:bodyPr>
            <a:normAutofit fontScale="92500" lnSpcReduction="10000"/>
          </a:bodyPr>
          <a:lstStyle/>
          <a:p>
            <a:pPr algn="r">
              <a:lnSpc>
                <a:spcPct val="120000"/>
              </a:lnSpc>
              <a:spcBef>
                <a:spcPts val="0"/>
              </a:spcBef>
            </a:pPr>
            <a:r>
              <a:rPr lang="en-GB" sz="1400" noProof="0" smtClean="0">
                <a:latin typeface="Century" pitchFamily="18" charset="0"/>
              </a:rPr>
              <a:t>Rasigan Maharajh</a:t>
            </a:r>
          </a:p>
          <a:p>
            <a:pPr algn="r">
              <a:lnSpc>
                <a:spcPct val="120000"/>
              </a:lnSpc>
              <a:spcBef>
                <a:spcPts val="0"/>
              </a:spcBef>
            </a:pPr>
            <a:r>
              <a:rPr lang="en-GB" sz="1400" noProof="0" smtClean="0">
                <a:latin typeface="Century" pitchFamily="18" charset="0"/>
              </a:rPr>
              <a:t>All African GLOBELICS Seminar on Innovation and Economic Development</a:t>
            </a:r>
          </a:p>
          <a:p>
            <a:pPr algn="r">
              <a:lnSpc>
                <a:spcPct val="120000"/>
              </a:lnSpc>
              <a:spcBef>
                <a:spcPts val="0"/>
              </a:spcBef>
            </a:pPr>
            <a:r>
              <a:rPr lang="en-GB" sz="1400" noProof="0" smtClean="0">
                <a:latin typeface="Century" pitchFamily="18" charset="0"/>
              </a:rPr>
              <a:t>22</a:t>
            </a:r>
            <a:r>
              <a:rPr lang="en-GB" sz="1400" baseline="30000" noProof="0" smtClean="0">
                <a:latin typeface="Century" pitchFamily="18" charset="0"/>
              </a:rPr>
              <a:t>nd</a:t>
            </a:r>
            <a:r>
              <a:rPr lang="en-GB" sz="1400" noProof="0" smtClean="0">
                <a:latin typeface="Century" pitchFamily="18" charset="0"/>
              </a:rPr>
              <a:t> March 2012, Dar es Salaam, Tanzania</a:t>
            </a:r>
            <a:endParaRPr lang="en-GB" sz="1400" noProof="0" smtClean="0">
              <a:latin typeface="Century" pitchFamily="18" charset="0"/>
            </a:endParaRPr>
          </a:p>
        </p:txBody>
      </p:sp>
      <p:sp>
        <p:nvSpPr>
          <p:cNvPr id="4" name="Title 3"/>
          <p:cNvSpPr>
            <a:spLocks noGrp="1"/>
          </p:cNvSpPr>
          <p:nvPr>
            <p:ph type="title"/>
          </p:nvPr>
        </p:nvSpPr>
        <p:spPr>
          <a:xfrm>
            <a:off x="1403648" y="1417340"/>
            <a:ext cx="7587952" cy="3240359"/>
          </a:xfrm>
        </p:spPr>
        <p:txBody>
          <a:bodyPr>
            <a:noAutofit/>
          </a:bodyPr>
          <a:lstStyle/>
          <a:p>
            <a:r>
              <a:rPr lang="en-GB" sz="5400" noProof="0" dirty="0" smtClean="0">
                <a:solidFill>
                  <a:srgbClr val="FF0000"/>
                </a:solidFill>
                <a:latin typeface="Century" pitchFamily="18" charset="0"/>
              </a:rPr>
              <a:t>Innovation Indicators &amp; Evidence-based Policy Research Challenges</a:t>
            </a:r>
            <a:endParaRPr lang="en-GB" sz="5400" noProof="0" dirty="0">
              <a:solidFill>
                <a:srgbClr val="FF0000"/>
              </a:solidFill>
              <a:latin typeface="Century"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solidFill>
                  <a:srgbClr val="002060"/>
                </a:solidFill>
                <a:latin typeface="Century" pitchFamily="18" charset="0"/>
              </a:rPr>
              <a:t>Emergent Lessons</a:t>
            </a:r>
            <a:endParaRPr lang="en-GB" noProof="0" dirty="0">
              <a:solidFill>
                <a:srgbClr val="002060"/>
              </a:solidFill>
              <a:latin typeface="Century" pitchFamily="18" charset="0"/>
            </a:endParaRPr>
          </a:p>
        </p:txBody>
      </p:sp>
      <p:sp>
        <p:nvSpPr>
          <p:cNvPr id="3" name="Content Placeholder 2"/>
          <p:cNvSpPr>
            <a:spLocks noGrp="1"/>
          </p:cNvSpPr>
          <p:nvPr>
            <p:ph sz="quarter" idx="1"/>
          </p:nvPr>
        </p:nvSpPr>
        <p:spPr/>
        <p:txBody>
          <a:bodyPr>
            <a:normAutofit/>
          </a:bodyPr>
          <a:lstStyle/>
          <a:p>
            <a:r>
              <a:rPr lang="en-GB" noProof="0" smtClean="0">
                <a:solidFill>
                  <a:srgbClr val="002060"/>
                </a:solidFill>
                <a:latin typeface="Century" pitchFamily="18" charset="0"/>
              </a:rPr>
              <a:t>Traditional definitions limit the scope of Policies by constraining Institutions</a:t>
            </a:r>
          </a:p>
          <a:p>
            <a:r>
              <a:rPr lang="en-GB" noProof="0" smtClean="0">
                <a:solidFill>
                  <a:srgbClr val="002060"/>
                </a:solidFill>
                <a:latin typeface="Century" pitchFamily="18" charset="0"/>
              </a:rPr>
              <a:t>Complex interdependencies underpin NSI’s</a:t>
            </a:r>
          </a:p>
          <a:p>
            <a:r>
              <a:rPr lang="en-GB" noProof="0" smtClean="0">
                <a:solidFill>
                  <a:srgbClr val="002060"/>
                </a:solidFill>
                <a:latin typeface="Century" pitchFamily="18" charset="0"/>
              </a:rPr>
              <a:t>Uneven </a:t>
            </a:r>
            <a:r>
              <a:rPr lang="en-GB" noProof="0" smtClean="0">
                <a:solidFill>
                  <a:srgbClr val="002060"/>
                </a:solidFill>
                <a:latin typeface="Century" pitchFamily="18" charset="0"/>
              </a:rPr>
              <a:t>spread of STI institutions across the continent</a:t>
            </a:r>
          </a:p>
          <a:p>
            <a:r>
              <a:rPr lang="en-GB" noProof="0" smtClean="0">
                <a:solidFill>
                  <a:srgbClr val="002060"/>
                </a:solidFill>
                <a:latin typeface="Century" pitchFamily="18" charset="0"/>
              </a:rPr>
              <a:t>High degree (sic) of differentiation </a:t>
            </a:r>
            <a:r>
              <a:rPr lang="en-GB" noProof="0" smtClean="0">
                <a:solidFill>
                  <a:srgbClr val="002060"/>
                </a:solidFill>
                <a:latin typeface="Century" pitchFamily="18" charset="0"/>
              </a:rPr>
              <a:t>&amp; the contradictory demand for generic best practices</a:t>
            </a:r>
            <a:endParaRPr lang="en-GB" noProof="0" smtClean="0">
              <a:solidFill>
                <a:srgbClr val="002060"/>
              </a:solidFill>
              <a:latin typeface="Century" pitchFamily="18" charset="0"/>
            </a:endParaRPr>
          </a:p>
          <a:p>
            <a:r>
              <a:rPr lang="en-GB" noProof="0">
                <a:solidFill>
                  <a:srgbClr val="002060"/>
                </a:solidFill>
                <a:latin typeface="Century" pitchFamily="18" charset="0"/>
              </a:rPr>
              <a:t>Dangers of isolated indicators</a:t>
            </a:r>
          </a:p>
          <a:p>
            <a:endParaRPr lang="en-GB" noProof="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noProof="0" dirty="0" smtClean="0">
                <a:solidFill>
                  <a:srgbClr val="002060"/>
                </a:solidFill>
                <a:latin typeface="Century" pitchFamily="18" charset="0"/>
              </a:rPr>
              <a:t>Research Agenda Building</a:t>
            </a:r>
            <a:endParaRPr lang="en-GB" sz="3200" noProof="0" dirty="0" smtClean="0">
              <a:solidFill>
                <a:srgbClr val="002060"/>
              </a:solidFill>
              <a:latin typeface="Century" pitchFamily="18" charset="0"/>
            </a:endParaRPr>
          </a:p>
        </p:txBody>
      </p:sp>
      <p:sp>
        <p:nvSpPr>
          <p:cNvPr id="3" name="Content Placeholder 2"/>
          <p:cNvSpPr>
            <a:spLocks noGrp="1"/>
          </p:cNvSpPr>
          <p:nvPr>
            <p:ph sz="quarter" idx="1"/>
          </p:nvPr>
        </p:nvSpPr>
        <p:spPr/>
        <p:txBody>
          <a:bodyPr>
            <a:normAutofit fontScale="92500" lnSpcReduction="10000"/>
          </a:bodyPr>
          <a:lstStyle/>
          <a:p>
            <a:pPr algn="r"/>
            <a:r>
              <a:rPr lang="en-GB" i="1" noProof="0" dirty="0" smtClean="0">
                <a:solidFill>
                  <a:srgbClr val="002060"/>
                </a:solidFill>
                <a:latin typeface="Century" pitchFamily="18" charset="0"/>
              </a:rPr>
              <a:t>Long term structural transformation process </a:t>
            </a:r>
          </a:p>
          <a:p>
            <a:r>
              <a:rPr lang="en-GB" noProof="0" dirty="0" smtClean="0">
                <a:solidFill>
                  <a:srgbClr val="002060"/>
                </a:solidFill>
                <a:latin typeface="Century" pitchFamily="18" charset="0"/>
              </a:rPr>
              <a:t>What are the appropriate </a:t>
            </a:r>
            <a:r>
              <a:rPr lang="en-GB" noProof="0" dirty="0" smtClean="0">
                <a:solidFill>
                  <a:srgbClr val="002060"/>
                </a:solidFill>
                <a:latin typeface="Century" pitchFamily="18" charset="0"/>
              </a:rPr>
              <a:t>conditions for </a:t>
            </a:r>
            <a:r>
              <a:rPr lang="en-GB" dirty="0">
                <a:solidFill>
                  <a:srgbClr val="002060"/>
                </a:solidFill>
                <a:latin typeface="Century" pitchFamily="18" charset="0"/>
              </a:rPr>
              <a:t>broad based human </a:t>
            </a:r>
            <a:r>
              <a:rPr lang="en-GB" noProof="0" dirty="0" smtClean="0">
                <a:solidFill>
                  <a:srgbClr val="002060"/>
                </a:solidFill>
                <a:latin typeface="Century" pitchFamily="18" charset="0"/>
              </a:rPr>
              <a:t>development &amp; linkages to the economy</a:t>
            </a:r>
            <a:endParaRPr lang="en-GB" noProof="0" dirty="0" smtClean="0">
              <a:solidFill>
                <a:srgbClr val="002060"/>
              </a:solidFill>
              <a:latin typeface="Century" pitchFamily="18" charset="0"/>
            </a:endParaRPr>
          </a:p>
          <a:p>
            <a:r>
              <a:rPr lang="en-GB" noProof="0" dirty="0" smtClean="0">
                <a:solidFill>
                  <a:srgbClr val="002060"/>
                </a:solidFill>
                <a:latin typeface="Century" pitchFamily="18" charset="0"/>
              </a:rPr>
              <a:t>Structuring relationships between Innovation, Fiscal &amp; Monetary policy determinations</a:t>
            </a:r>
            <a:endParaRPr lang="en-GB" noProof="0" dirty="0" smtClean="0">
              <a:solidFill>
                <a:srgbClr val="002060"/>
              </a:solidFill>
              <a:latin typeface="Century" pitchFamily="18" charset="0"/>
            </a:endParaRPr>
          </a:p>
          <a:p>
            <a:r>
              <a:rPr lang="en-GB" noProof="0" dirty="0" smtClean="0">
                <a:solidFill>
                  <a:srgbClr val="002060"/>
                </a:solidFill>
                <a:latin typeface="Century" pitchFamily="18" charset="0"/>
              </a:rPr>
              <a:t>Transparency, good governance &amp; participation</a:t>
            </a:r>
          </a:p>
          <a:p>
            <a:r>
              <a:rPr lang="en-GB" dirty="0" smtClean="0">
                <a:solidFill>
                  <a:srgbClr val="002060"/>
                </a:solidFill>
                <a:latin typeface="Century" pitchFamily="18" charset="0"/>
              </a:rPr>
              <a:t>Supporting Africa-wide Communities of Practice in evidence based policy research </a:t>
            </a:r>
          </a:p>
          <a:p>
            <a:r>
              <a:rPr lang="en-GB" noProof="0" dirty="0" smtClean="0">
                <a:solidFill>
                  <a:srgbClr val="002060"/>
                </a:solidFill>
                <a:latin typeface="Century" pitchFamily="18" charset="0"/>
              </a:rPr>
              <a:t>Praxis-informed Learning, Education &amp; Training</a:t>
            </a:r>
            <a:endParaRPr lang="en-GB" noProof="0" dirty="0" smtClean="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solidFill>
                  <a:srgbClr val="002060"/>
                </a:solidFill>
                <a:latin typeface="Century" pitchFamily="18" charset="0"/>
              </a:rPr>
              <a:t>Futures Research … </a:t>
            </a:r>
            <a:endParaRPr lang="en-GB" noProof="0" dirty="0">
              <a:solidFill>
                <a:srgbClr val="002060"/>
              </a:solidFill>
              <a:latin typeface="Century" pitchFamily="18" charset="0"/>
            </a:endParaRPr>
          </a:p>
        </p:txBody>
      </p:sp>
      <p:sp>
        <p:nvSpPr>
          <p:cNvPr id="3" name="Content Placeholder 2"/>
          <p:cNvSpPr>
            <a:spLocks noGrp="1"/>
          </p:cNvSpPr>
          <p:nvPr>
            <p:ph sz="quarter" idx="1"/>
          </p:nvPr>
        </p:nvSpPr>
        <p:spPr/>
        <p:txBody>
          <a:bodyPr>
            <a:normAutofit fontScale="92500" lnSpcReduction="10000"/>
          </a:bodyPr>
          <a:lstStyle/>
          <a:p>
            <a:r>
              <a:rPr lang="en-GB" noProof="0" dirty="0" smtClean="0">
                <a:solidFill>
                  <a:srgbClr val="002060"/>
                </a:solidFill>
                <a:latin typeface="Century" pitchFamily="18" charset="0"/>
              </a:rPr>
              <a:t>Need to re-encourage local economic histories</a:t>
            </a:r>
          </a:p>
          <a:p>
            <a:pPr lvl="1"/>
            <a:r>
              <a:rPr lang="en-GB" noProof="0" dirty="0" smtClean="0">
                <a:solidFill>
                  <a:srgbClr val="002060"/>
                </a:solidFill>
                <a:latin typeface="Century" pitchFamily="18" charset="0"/>
              </a:rPr>
              <a:t>Path </a:t>
            </a:r>
            <a:r>
              <a:rPr lang="en-GB" noProof="0" dirty="0" smtClean="0">
                <a:solidFill>
                  <a:srgbClr val="002060"/>
                </a:solidFill>
                <a:latin typeface="Century" pitchFamily="18" charset="0"/>
              </a:rPr>
              <a:t>dependencies and trajectories </a:t>
            </a:r>
            <a:endParaRPr lang="en-GB" noProof="0" dirty="0" smtClean="0">
              <a:solidFill>
                <a:srgbClr val="002060"/>
              </a:solidFill>
              <a:latin typeface="Century" pitchFamily="18" charset="0"/>
            </a:endParaRPr>
          </a:p>
          <a:p>
            <a:pPr lvl="1"/>
            <a:r>
              <a:rPr lang="en-GB" dirty="0" smtClean="0">
                <a:solidFill>
                  <a:srgbClr val="002060"/>
                </a:solidFill>
                <a:latin typeface="Century" pitchFamily="18" charset="0"/>
              </a:rPr>
              <a:t>Critical political economy</a:t>
            </a:r>
            <a:endParaRPr lang="en-GB" noProof="0" dirty="0" smtClean="0">
              <a:solidFill>
                <a:srgbClr val="002060"/>
              </a:solidFill>
              <a:latin typeface="Century" pitchFamily="18" charset="0"/>
            </a:endParaRPr>
          </a:p>
          <a:p>
            <a:r>
              <a:rPr lang="en-GB" i="1" u="sng" noProof="0" dirty="0" smtClean="0">
                <a:solidFill>
                  <a:srgbClr val="002060"/>
                </a:solidFill>
                <a:latin typeface="Century" pitchFamily="18" charset="0"/>
              </a:rPr>
              <a:t>Creative </a:t>
            </a:r>
            <a:r>
              <a:rPr lang="en-GB" i="1" u="sng" noProof="0" dirty="0" smtClean="0">
                <a:solidFill>
                  <a:srgbClr val="002060"/>
                </a:solidFill>
                <a:latin typeface="Century" pitchFamily="18" charset="0"/>
              </a:rPr>
              <a:t>Destruction</a:t>
            </a:r>
            <a:r>
              <a:rPr lang="en-GB" i="1" noProof="0" dirty="0" smtClean="0">
                <a:solidFill>
                  <a:srgbClr val="002060"/>
                </a:solidFill>
                <a:latin typeface="Century" pitchFamily="18" charset="0"/>
              </a:rPr>
              <a:t> (+ &amp; -)’s</a:t>
            </a:r>
            <a:endParaRPr lang="en-GB" i="1" u="sng" noProof="0" dirty="0" smtClean="0">
              <a:solidFill>
                <a:srgbClr val="002060"/>
              </a:solidFill>
              <a:latin typeface="Century" pitchFamily="18" charset="0"/>
            </a:endParaRPr>
          </a:p>
          <a:p>
            <a:r>
              <a:rPr lang="en-GB" i="1" noProof="0" dirty="0" smtClean="0">
                <a:solidFill>
                  <a:srgbClr val="002060"/>
                </a:solidFill>
                <a:latin typeface="Century" pitchFamily="18" charset="0"/>
              </a:rPr>
              <a:t>Improving Institutions </a:t>
            </a:r>
          </a:p>
          <a:p>
            <a:pPr lvl="1"/>
            <a:r>
              <a:rPr lang="en-GB" noProof="0" dirty="0" smtClean="0">
                <a:solidFill>
                  <a:srgbClr val="002060"/>
                </a:solidFill>
                <a:latin typeface="Century" pitchFamily="18" charset="0"/>
              </a:rPr>
              <a:t>Broadly </a:t>
            </a:r>
            <a:r>
              <a:rPr lang="en-GB" noProof="0" dirty="0" smtClean="0">
                <a:solidFill>
                  <a:srgbClr val="002060"/>
                </a:solidFill>
                <a:latin typeface="Century" pitchFamily="18" charset="0"/>
              </a:rPr>
              <a:t>Participative, Transparent &amp; encouraging Universal Access to Data, Statistics &amp; Indicators</a:t>
            </a:r>
            <a:endParaRPr lang="en-GB" noProof="0" dirty="0" smtClean="0">
              <a:solidFill>
                <a:srgbClr val="002060"/>
              </a:solidFill>
              <a:latin typeface="Century" pitchFamily="18" charset="0"/>
            </a:endParaRPr>
          </a:p>
          <a:p>
            <a:r>
              <a:rPr lang="en-GB" i="1" noProof="0" dirty="0" smtClean="0">
                <a:solidFill>
                  <a:srgbClr val="002060"/>
                </a:solidFill>
                <a:latin typeface="Century" pitchFamily="18" charset="0"/>
              </a:rPr>
              <a:t>Innovation Systems</a:t>
            </a:r>
          </a:p>
          <a:p>
            <a:pPr lvl="1"/>
            <a:r>
              <a:rPr lang="en-GB" noProof="0" dirty="0" smtClean="0">
                <a:solidFill>
                  <a:srgbClr val="002060"/>
                </a:solidFill>
                <a:latin typeface="Century" pitchFamily="18" charset="0"/>
              </a:rPr>
              <a:t>Policy Harmonisation &amp; Coordination</a:t>
            </a:r>
            <a:endParaRPr lang="en-GB" noProof="0" dirty="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solidFill>
                  <a:srgbClr val="002060"/>
                </a:solidFill>
                <a:latin typeface="Century" pitchFamily="18" charset="0"/>
              </a:rPr>
              <a:t>References</a:t>
            </a:r>
            <a:endParaRPr lang="en-GB" noProof="0" dirty="0">
              <a:solidFill>
                <a:srgbClr val="002060"/>
              </a:solidFill>
              <a:latin typeface="Century" pitchFamily="18" charset="0"/>
            </a:endParaRPr>
          </a:p>
        </p:txBody>
      </p:sp>
      <p:sp>
        <p:nvSpPr>
          <p:cNvPr id="3" name="Content Placeholder 2"/>
          <p:cNvSpPr>
            <a:spLocks noGrp="1"/>
          </p:cNvSpPr>
          <p:nvPr>
            <p:ph sz="quarter" idx="1"/>
          </p:nvPr>
        </p:nvSpPr>
        <p:spPr/>
        <p:txBody>
          <a:bodyPr>
            <a:normAutofit fontScale="55000" lnSpcReduction="20000"/>
          </a:bodyPr>
          <a:lstStyle/>
          <a:p>
            <a:pPr marL="42453" indent="0">
              <a:buNone/>
            </a:pPr>
            <a:r>
              <a:rPr lang="en-GB" noProof="0" dirty="0" smtClean="0">
                <a:solidFill>
                  <a:srgbClr val="002060"/>
                </a:solidFill>
                <a:latin typeface="Century" pitchFamily="18" charset="0"/>
              </a:rPr>
              <a:t>Chang, Ha-Joon (2010) </a:t>
            </a:r>
            <a:r>
              <a:rPr lang="en-GB" u="sng" noProof="0" dirty="0" smtClean="0">
                <a:solidFill>
                  <a:srgbClr val="002060"/>
                </a:solidFill>
                <a:latin typeface="Century" pitchFamily="18" charset="0"/>
              </a:rPr>
              <a:t>Poverty, Entrepreneurship, and Development</a:t>
            </a:r>
            <a:r>
              <a:rPr lang="en-GB" noProof="0" dirty="0" smtClean="0">
                <a:solidFill>
                  <a:srgbClr val="002060"/>
                </a:solidFill>
                <a:latin typeface="Century" pitchFamily="18" charset="0"/>
              </a:rPr>
              <a:t>, UNU-WIDER, Helsinki.</a:t>
            </a:r>
          </a:p>
          <a:p>
            <a:pPr marL="42453" indent="0">
              <a:buNone/>
            </a:pPr>
            <a:r>
              <a:rPr lang="en-GB" noProof="0" dirty="0" smtClean="0">
                <a:solidFill>
                  <a:srgbClr val="002060"/>
                </a:solidFill>
                <a:latin typeface="Century" pitchFamily="18" charset="0"/>
              </a:rPr>
              <a:t>James, Tina (2010) </a:t>
            </a:r>
            <a:r>
              <a:rPr lang="en-GB" u="sng" noProof="0" dirty="0" smtClean="0">
                <a:solidFill>
                  <a:srgbClr val="002060"/>
                </a:solidFill>
                <a:latin typeface="Century" pitchFamily="18" charset="0"/>
              </a:rPr>
              <a:t>Enhancing Innovation in South Africa: The COFISA Experience</a:t>
            </a:r>
            <a:r>
              <a:rPr lang="en-GB" noProof="0" dirty="0" smtClean="0">
                <a:solidFill>
                  <a:srgbClr val="002060"/>
                </a:solidFill>
                <a:latin typeface="Century" pitchFamily="18" charset="0"/>
              </a:rPr>
              <a:t>, Department of Science &amp; Technology, Tshwane.</a:t>
            </a:r>
          </a:p>
          <a:p>
            <a:pPr marL="42453" indent="0">
              <a:buNone/>
            </a:pPr>
            <a:r>
              <a:rPr lang="en-GB" noProof="0" dirty="0" smtClean="0">
                <a:solidFill>
                  <a:srgbClr val="002060"/>
                </a:solidFill>
                <a:latin typeface="Century" pitchFamily="18" charset="0"/>
              </a:rPr>
              <a:t>Maharajh, Rasigan &amp; Mario Scerri (2011) Economic Growth and Human Development Challenges for Science, Technology and Innovation in Africa, Chapter 2 in African Union [editor] </a:t>
            </a:r>
            <a:r>
              <a:rPr lang="en-GB" u="sng" noProof="0" dirty="0" smtClean="0">
                <a:solidFill>
                  <a:srgbClr val="002060"/>
                </a:solidFill>
                <a:latin typeface="Century" pitchFamily="18" charset="0"/>
              </a:rPr>
              <a:t>AFRICAN INNOVATION OUTLOOK 2010</a:t>
            </a:r>
            <a:r>
              <a:rPr lang="en-GB" noProof="0" dirty="0" smtClean="0">
                <a:solidFill>
                  <a:srgbClr val="002060"/>
                </a:solidFill>
                <a:latin typeface="Century" pitchFamily="18" charset="0"/>
              </a:rPr>
              <a:t>, African Union, Addis Ababa.</a:t>
            </a:r>
          </a:p>
          <a:p>
            <a:pPr marL="42453" indent="0">
              <a:buNone/>
            </a:pPr>
            <a:r>
              <a:rPr lang="en-GB" noProof="0" dirty="0" smtClean="0">
                <a:solidFill>
                  <a:srgbClr val="002060"/>
                </a:solidFill>
                <a:latin typeface="Century" pitchFamily="18" charset="0"/>
              </a:rPr>
              <a:t>Muchie, Mammo; Peter Gammeltoft &amp; Bengt-Åke Lundvall (2003) </a:t>
            </a:r>
            <a:r>
              <a:rPr lang="en-GB" u="sng" noProof="0" dirty="0" smtClean="0">
                <a:solidFill>
                  <a:srgbClr val="002060"/>
                </a:solidFill>
                <a:latin typeface="Century" pitchFamily="18" charset="0"/>
              </a:rPr>
              <a:t>Putting Africa First: The Making of African Innovation Systems</a:t>
            </a:r>
            <a:r>
              <a:rPr lang="en-GB" noProof="0" dirty="0" smtClean="0">
                <a:solidFill>
                  <a:srgbClr val="002060"/>
                </a:solidFill>
                <a:latin typeface="Century" pitchFamily="18" charset="0"/>
              </a:rPr>
              <a:t>, Aalborg University Press, Aalborg.</a:t>
            </a:r>
          </a:p>
          <a:p>
            <a:pPr marL="42453" indent="0">
              <a:buNone/>
            </a:pPr>
            <a:r>
              <a:rPr lang="en-GB" noProof="0" dirty="0" smtClean="0">
                <a:solidFill>
                  <a:srgbClr val="002060"/>
                </a:solidFill>
                <a:latin typeface="Century" pitchFamily="18" charset="0"/>
              </a:rPr>
              <a:t>Pogue, Thomas E. (2009) </a:t>
            </a:r>
            <a:r>
              <a:rPr lang="en-GB" u="sng" noProof="0" dirty="0" smtClean="0">
                <a:solidFill>
                  <a:srgbClr val="002060"/>
                </a:solidFill>
                <a:latin typeface="Century" pitchFamily="18" charset="0"/>
              </a:rPr>
              <a:t>Databases supporting South Africa’s National System of Innovation</a:t>
            </a:r>
            <a:r>
              <a:rPr lang="en-GB" noProof="0" dirty="0" smtClean="0">
                <a:solidFill>
                  <a:srgbClr val="002060"/>
                </a:solidFill>
                <a:latin typeface="Century" pitchFamily="18" charset="0"/>
              </a:rPr>
              <a:t>, National Advisory Council on Innovation Project Report, Tshwane.</a:t>
            </a:r>
          </a:p>
          <a:p>
            <a:pPr marL="42453" indent="0">
              <a:buNone/>
            </a:pPr>
            <a:r>
              <a:rPr lang="en-GB" noProof="0" dirty="0" smtClean="0">
                <a:solidFill>
                  <a:srgbClr val="002060"/>
                </a:solidFill>
                <a:latin typeface="Century" pitchFamily="18" charset="0"/>
              </a:rPr>
              <a:t>Pogue, Thomas E. &amp; Rasigan Maharajh (2008) </a:t>
            </a:r>
            <a:r>
              <a:rPr lang="en-GB" u="sng" noProof="0" dirty="0" smtClean="0">
                <a:solidFill>
                  <a:srgbClr val="002060"/>
                </a:solidFill>
                <a:latin typeface="Century" pitchFamily="18" charset="0"/>
              </a:rPr>
              <a:t>South African Science, Technology and Industry Scoreboard 2008</a:t>
            </a:r>
            <a:r>
              <a:rPr lang="en-GB" noProof="0" dirty="0" smtClean="0">
                <a:solidFill>
                  <a:srgbClr val="002060"/>
                </a:solidFill>
                <a:latin typeface="Century" pitchFamily="18" charset="0"/>
              </a:rPr>
              <a:t>, Cooperation Framework on Innovation Systems between Finland and South Africa, Tshwane.</a:t>
            </a:r>
          </a:p>
        </p:txBody>
      </p:sp>
    </p:spTree>
    <p:extLst>
      <p:ext uri="{BB962C8B-B14F-4D97-AF65-F5344CB8AC3E}">
        <p14:creationId xmlns:p14="http://schemas.microsoft.com/office/powerpoint/2010/main" val="10260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4" name="Title 7"/>
          <p:cNvSpPr>
            <a:spLocks noGrp="1"/>
          </p:cNvSpPr>
          <p:nvPr>
            <p:ph type="ctrTitle"/>
          </p:nvPr>
        </p:nvSpPr>
        <p:spPr>
          <a:xfrm>
            <a:off x="107504" y="3365501"/>
            <a:ext cx="8731697" cy="1524000"/>
          </a:xfrm>
        </p:spPr>
        <p:txBody>
          <a:bodyPr anchor="b">
            <a:normAutofit/>
          </a:bodyPr>
          <a:lstStyle>
            <a:lvl1pPr>
              <a:defRPr sz="9600" cap="none" baseline="0">
                <a:solidFill>
                  <a:schemeClr val="bg1">
                    <a:lumMod val="50000"/>
                  </a:schemeClr>
                </a:solidFill>
              </a:defRPr>
            </a:lvl1pPr>
          </a:lstStyle>
          <a:p>
            <a:r>
              <a:rPr lang="en-GB" sz="8000" i="1" noProof="0" dirty="0">
                <a:solidFill>
                  <a:srgbClr val="002060"/>
                </a:solidFill>
                <a:latin typeface="Century" pitchFamily="18" charset="0"/>
              </a:rPr>
              <a:t>Asante </a:t>
            </a:r>
            <a:r>
              <a:rPr lang="en-GB" sz="8000" i="1" noProof="0" dirty="0" err="1" smtClean="0">
                <a:solidFill>
                  <a:srgbClr val="002060"/>
                </a:solidFill>
                <a:latin typeface="Century" pitchFamily="18" charset="0"/>
              </a:rPr>
              <a:t>sana</a:t>
            </a:r>
            <a:r>
              <a:rPr lang="en-GB" sz="8000" i="1" noProof="0" dirty="0" smtClean="0">
                <a:solidFill>
                  <a:srgbClr val="002060"/>
                </a:solidFill>
                <a:latin typeface="Century" pitchFamily="18" charset="0"/>
              </a:rPr>
              <a:t>, …r</a:t>
            </a:r>
            <a:endParaRPr kumimoji="0" lang="en-GB" sz="8000" i="1" noProof="0" dirty="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solidFill>
                  <a:srgbClr val="002060"/>
                </a:solidFill>
                <a:latin typeface="Century" pitchFamily="18" charset="0"/>
              </a:rPr>
              <a:t>Outline of Presentation</a:t>
            </a:r>
            <a:endParaRPr lang="en-GB" noProof="0">
              <a:solidFill>
                <a:srgbClr val="002060"/>
              </a:solidFill>
              <a:latin typeface="Century" pitchFamily="18" charset="0"/>
            </a:endParaRPr>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GB" noProof="0" smtClean="0">
                <a:solidFill>
                  <a:srgbClr val="002060"/>
                </a:solidFill>
                <a:latin typeface="Century" pitchFamily="18" charset="0"/>
              </a:rPr>
              <a:t>Introduction</a:t>
            </a:r>
          </a:p>
          <a:p>
            <a:pPr marL="811516" lvl="1" indent="-514350"/>
            <a:r>
              <a:rPr lang="en-GB" noProof="0" smtClean="0">
                <a:solidFill>
                  <a:srgbClr val="002060"/>
                </a:solidFill>
                <a:latin typeface="Century" pitchFamily="18" charset="0"/>
              </a:rPr>
              <a:t>Monitoring, Evaluation and Learning of International Collaboration</a:t>
            </a:r>
          </a:p>
          <a:p>
            <a:pPr marL="811516" lvl="1" indent="-514350"/>
            <a:r>
              <a:rPr lang="en-GB" noProof="0" smtClean="0">
                <a:solidFill>
                  <a:srgbClr val="002060"/>
                </a:solidFill>
                <a:latin typeface="Century" pitchFamily="18" charset="0"/>
              </a:rPr>
              <a:t>African Innovation Outlook</a:t>
            </a:r>
            <a:endParaRPr lang="en-GB" noProof="0" smtClean="0">
              <a:solidFill>
                <a:srgbClr val="002060"/>
              </a:solidFill>
              <a:latin typeface="Century" pitchFamily="18" charset="0"/>
            </a:endParaRPr>
          </a:p>
          <a:p>
            <a:pPr marL="514350" indent="-514350">
              <a:buFont typeface="+mj-lt"/>
              <a:buAutoNum type="arabicPeriod"/>
            </a:pPr>
            <a:r>
              <a:rPr lang="en-GB" noProof="0" smtClean="0">
                <a:solidFill>
                  <a:srgbClr val="002060"/>
                </a:solidFill>
                <a:latin typeface="Century" pitchFamily="18" charset="0"/>
              </a:rPr>
              <a:t>Emergent Lessons</a:t>
            </a:r>
            <a:endParaRPr lang="en-GB" noProof="0" smtClean="0">
              <a:solidFill>
                <a:srgbClr val="002060"/>
              </a:solidFill>
              <a:latin typeface="Century" pitchFamily="18" charset="0"/>
            </a:endParaRPr>
          </a:p>
          <a:p>
            <a:pPr marL="514350" indent="-514350">
              <a:buFont typeface="+mj-lt"/>
              <a:buAutoNum type="arabicPeriod"/>
            </a:pPr>
            <a:r>
              <a:rPr lang="en-GB" noProof="0" smtClean="0">
                <a:solidFill>
                  <a:srgbClr val="002060"/>
                </a:solidFill>
                <a:latin typeface="Century" pitchFamily="18" charset="0"/>
              </a:rPr>
              <a:t>Future Research Challenges</a:t>
            </a:r>
            <a:endParaRPr lang="en-GB" noProof="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solidFill>
                  <a:srgbClr val="002060"/>
                </a:solidFill>
                <a:latin typeface="Century" pitchFamily="18" charset="0"/>
              </a:rPr>
              <a:t>Introduction</a:t>
            </a:r>
            <a:endParaRPr lang="en-GB" noProof="0">
              <a:solidFill>
                <a:srgbClr val="002060"/>
              </a:solidFill>
              <a:latin typeface="Century" pitchFamily="18" charset="0"/>
            </a:endParaRPr>
          </a:p>
        </p:txBody>
      </p:sp>
      <p:sp>
        <p:nvSpPr>
          <p:cNvPr id="3" name="Content Placeholder 2"/>
          <p:cNvSpPr>
            <a:spLocks noGrp="1"/>
          </p:cNvSpPr>
          <p:nvPr>
            <p:ph sz="quarter" idx="1"/>
          </p:nvPr>
        </p:nvSpPr>
        <p:spPr/>
        <p:txBody>
          <a:bodyPr>
            <a:normAutofit fontScale="92500" lnSpcReduction="10000"/>
          </a:bodyPr>
          <a:lstStyle/>
          <a:p>
            <a:r>
              <a:rPr lang="en-GB" noProof="0" smtClean="0">
                <a:solidFill>
                  <a:srgbClr val="002060"/>
                </a:solidFill>
                <a:latin typeface="Century" pitchFamily="18" charset="0"/>
              </a:rPr>
              <a:t>Classical: Smith, List, &amp; Marx</a:t>
            </a:r>
          </a:p>
          <a:p>
            <a:r>
              <a:rPr lang="en-GB" noProof="0" smtClean="0">
                <a:solidFill>
                  <a:srgbClr val="002060"/>
                </a:solidFill>
                <a:latin typeface="Century" pitchFamily="18" charset="0"/>
              </a:rPr>
              <a:t>Evolutionary Economics: </a:t>
            </a:r>
            <a:r>
              <a:rPr lang="en-GB" noProof="0" smtClean="0">
                <a:solidFill>
                  <a:srgbClr val="002060"/>
                </a:solidFill>
                <a:latin typeface="Century" pitchFamily="18" charset="0"/>
              </a:rPr>
              <a:t>Nelson </a:t>
            </a:r>
            <a:r>
              <a:rPr lang="en-GB" noProof="0" smtClean="0">
                <a:solidFill>
                  <a:srgbClr val="002060"/>
                </a:solidFill>
                <a:latin typeface="Century" pitchFamily="18" charset="0"/>
              </a:rPr>
              <a:t>and Winter (1982), Dosi et al (1988), Lundvall (1992), &amp; Freeman (1993) </a:t>
            </a:r>
          </a:p>
          <a:p>
            <a:r>
              <a:rPr lang="en-GB" noProof="0">
                <a:solidFill>
                  <a:srgbClr val="002060"/>
                </a:solidFill>
                <a:latin typeface="Century" pitchFamily="18" charset="0"/>
              </a:rPr>
              <a:t>Growing recognition of the historical and structural specificities of </a:t>
            </a:r>
            <a:r>
              <a:rPr lang="en-GB" noProof="0" smtClean="0">
                <a:solidFill>
                  <a:srgbClr val="002060"/>
                </a:solidFill>
                <a:latin typeface="Century" pitchFamily="18" charset="0"/>
              </a:rPr>
              <a:t>NSI’s</a:t>
            </a:r>
          </a:p>
          <a:p>
            <a:pPr lvl="1"/>
            <a:r>
              <a:rPr lang="en-GB" noProof="0" smtClean="0">
                <a:solidFill>
                  <a:srgbClr val="002060"/>
                </a:solidFill>
                <a:latin typeface="Century" pitchFamily="18" charset="0"/>
              </a:rPr>
              <a:t>Global Political Economy &amp; the International Division of Labour</a:t>
            </a:r>
            <a:endParaRPr lang="en-GB" noProof="0">
              <a:solidFill>
                <a:srgbClr val="002060"/>
              </a:solidFill>
              <a:latin typeface="Century" pitchFamily="18" charset="0"/>
            </a:endParaRPr>
          </a:p>
          <a:p>
            <a:r>
              <a:rPr lang="en-GB" noProof="0" smtClean="0">
                <a:solidFill>
                  <a:srgbClr val="002060"/>
                </a:solidFill>
                <a:latin typeface="Century" pitchFamily="18" charset="0"/>
              </a:rPr>
              <a:t>STI </a:t>
            </a:r>
            <a:r>
              <a:rPr lang="en-GB" noProof="0" smtClean="0">
                <a:solidFill>
                  <a:srgbClr val="002060"/>
                </a:solidFill>
                <a:latin typeface="Century" pitchFamily="18" charset="0"/>
              </a:rPr>
              <a:t>can serve to entrench current </a:t>
            </a:r>
            <a:r>
              <a:rPr lang="en-GB" noProof="0" smtClean="0">
                <a:solidFill>
                  <a:srgbClr val="002060"/>
                </a:solidFill>
                <a:latin typeface="Century" pitchFamily="18" charset="0"/>
              </a:rPr>
              <a:t>structures</a:t>
            </a:r>
            <a:endParaRPr lang="en-GB" noProof="0" smtClean="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latin typeface="Century" pitchFamily="18" charset="0"/>
              </a:rPr>
              <a:t>Breaking Tragic Trajectories</a:t>
            </a:r>
            <a:endParaRPr lang="en-GB" noProof="0" dirty="0" smtClean="0">
              <a:solidFill>
                <a:srgbClr val="002060"/>
              </a:solidFill>
              <a:latin typeface="Century" pitchFamily="18" charset="0"/>
            </a:endParaRPr>
          </a:p>
        </p:txBody>
      </p:sp>
      <p:sp>
        <p:nvSpPr>
          <p:cNvPr id="3" name="Content Placeholder 2"/>
          <p:cNvSpPr>
            <a:spLocks noGrp="1"/>
          </p:cNvSpPr>
          <p:nvPr>
            <p:ph sz="quarter" idx="1"/>
          </p:nvPr>
        </p:nvSpPr>
        <p:spPr/>
        <p:txBody>
          <a:bodyPr>
            <a:normAutofit fontScale="85000" lnSpcReduction="20000"/>
          </a:bodyPr>
          <a:lstStyle/>
          <a:p>
            <a:r>
              <a:rPr lang="en-GB" noProof="0" dirty="0" smtClean="0">
                <a:solidFill>
                  <a:srgbClr val="002060"/>
                </a:solidFill>
                <a:latin typeface="Century" pitchFamily="18" charset="0"/>
              </a:rPr>
              <a:t>Poorly developed industrial base, small populations with limited purchasing power and impoverished reproductive basis for human capital development strongly militates against the probabilities of developing sufficient local competences in the </a:t>
            </a:r>
            <a:r>
              <a:rPr lang="en-GB" i="1" noProof="0" dirty="0" smtClean="0">
                <a:solidFill>
                  <a:srgbClr val="002060"/>
                </a:solidFill>
                <a:latin typeface="Century" pitchFamily="18" charset="0"/>
              </a:rPr>
              <a:t>free trade era</a:t>
            </a:r>
          </a:p>
          <a:p>
            <a:r>
              <a:rPr lang="en-GB" noProof="0" dirty="0" smtClean="0">
                <a:solidFill>
                  <a:srgbClr val="002060"/>
                </a:solidFill>
                <a:latin typeface="Century" pitchFamily="18" charset="0"/>
              </a:rPr>
              <a:t>The continent, as a whole, however has the possibilities for breaking out of the poverty trap, in spite of the formidable political and institutional obstacles on the way to viable integration.  </a:t>
            </a:r>
          </a:p>
          <a:p>
            <a:r>
              <a:rPr lang="en-GB" sz="3000" i="1" noProof="0" dirty="0" smtClean="0">
                <a:solidFill>
                  <a:srgbClr val="002060"/>
                </a:solidFill>
                <a:latin typeface="Century" pitchFamily="18" charset="0"/>
              </a:rPr>
              <a:t>“the necessary overrides the improbable” </a:t>
            </a:r>
          </a:p>
          <a:p>
            <a:pPr algn="r"/>
            <a:r>
              <a:rPr lang="en-GB" sz="2200" noProof="0" dirty="0" smtClean="0">
                <a:solidFill>
                  <a:srgbClr val="002060"/>
                </a:solidFill>
                <a:latin typeface="Century" pitchFamily="18" charset="0"/>
              </a:rPr>
              <a:t>Muchie et al (2003)</a:t>
            </a:r>
            <a:endParaRPr lang="en-GB" sz="2200" i="1" noProof="0" dirty="0" smtClean="0">
              <a:solidFill>
                <a:srgbClr val="002060"/>
              </a:solidFill>
              <a:latin typeface="Century" pitchFamily="18" charset="0"/>
            </a:endParaRPr>
          </a:p>
          <a:p>
            <a:endParaRPr lang="en-GB" i="1" noProof="0" dirty="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solidFill>
                  <a:srgbClr val="002060"/>
                </a:solidFill>
                <a:latin typeface="Century" pitchFamily="18" charset="0"/>
              </a:rPr>
              <a:t>CoFISA Learning</a:t>
            </a:r>
            <a:endParaRPr lang="en-GB" noProof="0">
              <a:solidFill>
                <a:srgbClr val="002060"/>
              </a:solidFill>
              <a:latin typeface="Century" pitchFamily="18" charset="0"/>
            </a:endParaRPr>
          </a:p>
        </p:txBody>
      </p:sp>
      <p:sp>
        <p:nvSpPr>
          <p:cNvPr id="3" name="Content Placeholder 2"/>
          <p:cNvSpPr>
            <a:spLocks noGrp="1"/>
          </p:cNvSpPr>
          <p:nvPr>
            <p:ph sz="quarter" idx="1"/>
          </p:nvPr>
        </p:nvSpPr>
        <p:spPr>
          <a:xfrm>
            <a:off x="0" y="1333500"/>
            <a:ext cx="9144000" cy="4381500"/>
          </a:xfrm>
        </p:spPr>
        <p:txBody>
          <a:bodyPr>
            <a:normAutofit fontScale="70000" lnSpcReduction="20000"/>
          </a:bodyPr>
          <a:lstStyle/>
          <a:p>
            <a:r>
              <a:rPr lang="en-GB" noProof="0" smtClean="0">
                <a:solidFill>
                  <a:srgbClr val="002060"/>
                </a:solidFill>
                <a:latin typeface="Century" pitchFamily="18" charset="0"/>
              </a:rPr>
              <a:t>Ensure that softer aspects such as ‘changed mindsets’, the ‘gap’ between strategy and implementation, and the creation of innovation networks are accommodated by the ME&amp;L function. </a:t>
            </a:r>
          </a:p>
          <a:p>
            <a:pPr lvl="1"/>
            <a:r>
              <a:rPr lang="en-GB" noProof="0" smtClean="0">
                <a:solidFill>
                  <a:srgbClr val="002060"/>
                </a:solidFill>
                <a:latin typeface="Century" pitchFamily="18" charset="0"/>
              </a:rPr>
              <a:t>The measurement of innovation is still in its infancy, and internationally innovation experts are grappling with how to measure it in an appropriate and meaningful way. </a:t>
            </a:r>
          </a:p>
          <a:p>
            <a:pPr lvl="1"/>
            <a:r>
              <a:rPr lang="en-GB" noProof="0" smtClean="0">
                <a:solidFill>
                  <a:srgbClr val="002060"/>
                </a:solidFill>
                <a:latin typeface="Century" pitchFamily="18" charset="0"/>
              </a:rPr>
              <a:t>There are no existing indicators which allow for the measurement of changed mindsets, yet this has been quoted by key stakeholders as one of the major positive outcomes of COFISA. </a:t>
            </a:r>
          </a:p>
          <a:p>
            <a:pPr lvl="1"/>
            <a:r>
              <a:rPr lang="en-GB" noProof="0" smtClean="0">
                <a:solidFill>
                  <a:srgbClr val="002060"/>
                </a:solidFill>
                <a:latin typeface="Century" pitchFamily="18" charset="0"/>
              </a:rPr>
              <a:t>Likewise, the creation of innovation networks and communities of practice has been quoted as a significant outcome of the programme. </a:t>
            </a:r>
          </a:p>
          <a:p>
            <a:pPr lvl="1"/>
            <a:r>
              <a:rPr lang="en-GB" noProof="0" smtClean="0">
                <a:solidFill>
                  <a:srgbClr val="002060"/>
                </a:solidFill>
                <a:latin typeface="Century" pitchFamily="18" charset="0"/>
              </a:rPr>
              <a:t>Mechanisms need to be developed that can assess these parameters more comprehensively and accurately. </a:t>
            </a:r>
          </a:p>
          <a:p>
            <a:pPr lvl="1"/>
            <a:r>
              <a:rPr lang="en-GB" noProof="0" smtClean="0">
                <a:solidFill>
                  <a:srgbClr val="002060"/>
                </a:solidFill>
                <a:latin typeface="Century" pitchFamily="18" charset="0"/>
              </a:rPr>
              <a:t>Given the low levels of awareness about innovation and innovation systems in South Africa, a mechanism to measure progress will have broad beneficial use for future programmes undertaking ME&amp;L activities. </a:t>
            </a:r>
          </a:p>
          <a:p>
            <a:pPr lvl="1" algn="r"/>
            <a:r>
              <a:rPr lang="en-GB" noProof="0" smtClean="0">
                <a:solidFill>
                  <a:srgbClr val="002060"/>
                </a:solidFill>
                <a:latin typeface="Century" pitchFamily="18" charset="0"/>
              </a:rPr>
              <a:t>James (2010)</a:t>
            </a:r>
            <a:endParaRPr lang="en-GB" noProof="0">
              <a:solidFill>
                <a:srgbClr val="002060"/>
              </a:solidFill>
              <a:latin typeface="Century" pitchFamily="18" charset="0"/>
            </a:endParaRPr>
          </a:p>
        </p:txBody>
      </p:sp>
    </p:spTree>
    <p:extLst>
      <p:ext uri="{BB962C8B-B14F-4D97-AF65-F5344CB8AC3E}">
        <p14:creationId xmlns:p14="http://schemas.microsoft.com/office/powerpoint/2010/main" val="1400313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solidFill>
                  <a:srgbClr val="002060"/>
                </a:solidFill>
                <a:latin typeface="Century" pitchFamily="18" charset="0"/>
              </a:rPr>
              <a:t>AIO Chapter Two</a:t>
            </a:r>
            <a:endParaRPr lang="en-GB" noProof="0">
              <a:solidFill>
                <a:srgbClr val="002060"/>
              </a:solidFill>
              <a:latin typeface="Century" pitchFamily="18" charset="0"/>
            </a:endParaRPr>
          </a:p>
        </p:txBody>
      </p:sp>
      <p:sp>
        <p:nvSpPr>
          <p:cNvPr id="3" name="Content Placeholder 2"/>
          <p:cNvSpPr>
            <a:spLocks noGrp="1"/>
          </p:cNvSpPr>
          <p:nvPr>
            <p:ph sz="quarter" idx="1"/>
          </p:nvPr>
        </p:nvSpPr>
        <p:spPr/>
        <p:txBody>
          <a:bodyPr>
            <a:normAutofit fontScale="85000" lnSpcReduction="20000"/>
          </a:bodyPr>
          <a:lstStyle/>
          <a:p>
            <a:r>
              <a:rPr lang="en-GB" noProof="0" smtClean="0">
                <a:solidFill>
                  <a:srgbClr val="002060"/>
                </a:solidFill>
                <a:latin typeface="Century" pitchFamily="18" charset="0"/>
              </a:rPr>
              <a:t>Economic growth - development programmes - seek to improve the quality of life of the general population</a:t>
            </a:r>
          </a:p>
          <a:p>
            <a:r>
              <a:rPr lang="en-GB" noProof="0" smtClean="0">
                <a:solidFill>
                  <a:srgbClr val="002060"/>
                </a:solidFill>
                <a:latin typeface="Century" pitchFamily="18" charset="0"/>
              </a:rPr>
              <a:t>Rising rates of change</a:t>
            </a:r>
          </a:p>
          <a:p>
            <a:pPr lvl="1"/>
            <a:r>
              <a:rPr lang="en-GB" i="1" noProof="0" smtClean="0">
                <a:solidFill>
                  <a:srgbClr val="002060"/>
                </a:solidFill>
                <a:latin typeface="Century" pitchFamily="18" charset="0"/>
              </a:rPr>
              <a:t>unaccompanied by any significant improvement in most of the indicators of human development &amp; ‘jobless growth’</a:t>
            </a:r>
          </a:p>
          <a:p>
            <a:r>
              <a:rPr lang="en-GB" noProof="0" smtClean="0">
                <a:solidFill>
                  <a:srgbClr val="002060"/>
                </a:solidFill>
                <a:latin typeface="Century" pitchFamily="18" charset="0"/>
              </a:rPr>
              <a:t>Growing gap between Africa, &amp; especially sub-Saharan Africa, and most of the rest of the world in the evolution of economic systems and the ensuing trading and investment patterns</a:t>
            </a:r>
          </a:p>
          <a:p>
            <a:r>
              <a:rPr lang="en-GB" noProof="0" smtClean="0">
                <a:solidFill>
                  <a:srgbClr val="002060"/>
                </a:solidFill>
                <a:latin typeface="Century" pitchFamily="18" charset="0"/>
              </a:rPr>
              <a:t>Entrenching the decoupling of economic growth and human development within the structure of most African economies</a:t>
            </a:r>
          </a:p>
          <a:p>
            <a:endParaRPr lang="en-GB" noProof="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noProof="0" dirty="0" smtClean="0">
                <a:solidFill>
                  <a:srgbClr val="002060"/>
                </a:solidFill>
                <a:latin typeface="Century" pitchFamily="18" charset="0"/>
              </a:rPr>
              <a:t>Questioning Fundamentals</a:t>
            </a:r>
            <a:endParaRPr lang="en-GB" sz="3600" noProof="0" dirty="0" smtClean="0">
              <a:solidFill>
                <a:srgbClr val="002060"/>
              </a:solidFill>
              <a:latin typeface="Century" pitchFamily="18" charset="0"/>
            </a:endParaRPr>
          </a:p>
        </p:txBody>
      </p:sp>
      <p:sp>
        <p:nvSpPr>
          <p:cNvPr id="3" name="Content Placeholder 2"/>
          <p:cNvSpPr>
            <a:spLocks noGrp="1"/>
          </p:cNvSpPr>
          <p:nvPr>
            <p:ph sz="quarter" idx="1"/>
          </p:nvPr>
        </p:nvSpPr>
        <p:spPr>
          <a:xfrm>
            <a:off x="612648" y="1333500"/>
            <a:ext cx="8153400" cy="4116288"/>
          </a:xfrm>
        </p:spPr>
        <p:txBody>
          <a:bodyPr>
            <a:normAutofit fontScale="70000" lnSpcReduction="20000"/>
          </a:bodyPr>
          <a:lstStyle/>
          <a:p>
            <a:r>
              <a:rPr lang="en-GB" sz="2800" i="1" noProof="0" smtClean="0">
                <a:solidFill>
                  <a:srgbClr val="002060"/>
                </a:solidFill>
                <a:latin typeface="Century" pitchFamily="18" charset="0"/>
              </a:rPr>
              <a:t>“Unless we reject the myth of heroic individual entrepreneurs and help … build institutions and organizations of collective entrepreneurship, we will never see the poor countries grow out of poverty on a sustainable basis”</a:t>
            </a:r>
            <a:endParaRPr lang="en-GB" i="1" noProof="0" smtClean="0">
              <a:solidFill>
                <a:srgbClr val="002060"/>
              </a:solidFill>
              <a:latin typeface="Century" pitchFamily="18" charset="0"/>
            </a:endParaRPr>
          </a:p>
          <a:p>
            <a:pPr algn="r"/>
            <a:r>
              <a:rPr lang="en-GB" sz="1600" noProof="0" smtClean="0">
                <a:solidFill>
                  <a:srgbClr val="002060"/>
                </a:solidFill>
                <a:latin typeface="Century" pitchFamily="18" charset="0"/>
              </a:rPr>
              <a:t>Ha-Joon Chang (2010) Poverty, Entrepreneurship, and Development, accessed at: </a:t>
            </a:r>
            <a:r>
              <a:rPr lang="en-GB" sz="1600" noProof="0" smtClean="0">
                <a:solidFill>
                  <a:srgbClr val="002060"/>
                </a:solidFill>
                <a:latin typeface="Century" pitchFamily="18" charset="0"/>
                <a:hlinkClick r:id="rId3"/>
              </a:rPr>
              <a:t>http://www.wider.unu.edu/publications/newsletter/articles-2010/en_GB/10-2010-Chang/</a:t>
            </a:r>
            <a:endParaRPr lang="en-GB" sz="1600" noProof="0" smtClean="0">
              <a:solidFill>
                <a:srgbClr val="002060"/>
              </a:solidFill>
              <a:latin typeface="Century" pitchFamily="18" charset="0"/>
            </a:endParaRPr>
          </a:p>
          <a:p>
            <a:r>
              <a:rPr lang="en-GB" sz="3400" noProof="0" smtClean="0">
                <a:solidFill>
                  <a:srgbClr val="002060"/>
                </a:solidFill>
                <a:latin typeface="Century" pitchFamily="18" charset="0"/>
              </a:rPr>
              <a:t>Translating of entrepreneurship into general welfare also requires a comprehensive and effectively enforced regulatory framework</a:t>
            </a:r>
          </a:p>
          <a:p>
            <a:r>
              <a:rPr lang="en-GB" sz="3400" noProof="0" smtClean="0">
                <a:solidFill>
                  <a:srgbClr val="002060"/>
                </a:solidFill>
                <a:latin typeface="Century" pitchFamily="18" charset="0"/>
              </a:rPr>
              <a:t>Solid institutional foundations allow </a:t>
            </a:r>
            <a:r>
              <a:rPr lang="en-GB" sz="3400" noProof="0" smtClean="0">
                <a:solidFill>
                  <a:srgbClr val="002060"/>
                </a:solidFill>
                <a:latin typeface="Century" pitchFamily="18" charset="0"/>
              </a:rPr>
              <a:t>for leveraging entrepreneurship </a:t>
            </a:r>
          </a:p>
          <a:p>
            <a:pPr lvl="1"/>
            <a:r>
              <a:rPr lang="en-GB" sz="2900" noProof="0" smtClean="0">
                <a:solidFill>
                  <a:srgbClr val="002060"/>
                </a:solidFill>
                <a:latin typeface="Century" pitchFamily="18" charset="0"/>
              </a:rPr>
              <a:t>Socio-political demands &amp; constraints of political economy</a:t>
            </a:r>
          </a:p>
          <a:p>
            <a:r>
              <a:rPr lang="en-GB" sz="3400" noProof="0" smtClean="0">
                <a:solidFill>
                  <a:srgbClr val="002060"/>
                </a:solidFill>
                <a:latin typeface="Century" pitchFamily="18" charset="0"/>
              </a:rPr>
              <a:t>Recognition of inherent limitations of state and government agencies</a:t>
            </a:r>
            <a:endParaRPr lang="en-GB" sz="3400" noProof="0" smtClean="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noProof="0" dirty="0" smtClean="0">
                <a:solidFill>
                  <a:srgbClr val="002060"/>
                </a:solidFill>
                <a:latin typeface="Century" pitchFamily="18" charset="0"/>
              </a:rPr>
              <a:t>Questioning Orthodoxies</a:t>
            </a:r>
            <a:endParaRPr lang="en-GB" noProof="0" dirty="0" smtClean="0">
              <a:solidFill>
                <a:srgbClr val="002060"/>
              </a:solidFill>
              <a:latin typeface="Century" pitchFamily="18" charset="0"/>
            </a:endParaRPr>
          </a:p>
        </p:txBody>
      </p:sp>
      <p:sp>
        <p:nvSpPr>
          <p:cNvPr id="3" name="Content Placeholder 2"/>
          <p:cNvSpPr>
            <a:spLocks noGrp="1"/>
          </p:cNvSpPr>
          <p:nvPr>
            <p:ph sz="quarter" idx="1"/>
          </p:nvPr>
        </p:nvSpPr>
        <p:spPr/>
        <p:txBody>
          <a:bodyPr>
            <a:normAutofit fontScale="92500" lnSpcReduction="20000"/>
          </a:bodyPr>
          <a:lstStyle/>
          <a:p>
            <a:r>
              <a:rPr lang="en-GB" noProof="0" smtClean="0">
                <a:solidFill>
                  <a:srgbClr val="002060"/>
                </a:solidFill>
                <a:latin typeface="Century" pitchFamily="18" charset="0"/>
              </a:rPr>
              <a:t>“big push” theory of economic development</a:t>
            </a:r>
          </a:p>
          <a:p>
            <a:pPr lvl="1"/>
            <a:r>
              <a:rPr lang="en-GB" noProof="0" smtClean="0">
                <a:solidFill>
                  <a:srgbClr val="002060"/>
                </a:solidFill>
                <a:latin typeface="Century" pitchFamily="18" charset="0"/>
              </a:rPr>
              <a:t>balanced growth</a:t>
            </a:r>
          </a:p>
          <a:p>
            <a:pPr lvl="2"/>
            <a:r>
              <a:rPr lang="en-GB" noProof="0" smtClean="0">
                <a:solidFill>
                  <a:srgbClr val="002060"/>
                </a:solidFill>
                <a:latin typeface="Century" pitchFamily="18" charset="0"/>
              </a:rPr>
              <a:t>the interdependence of sectors, especially in terms of consumption power, within a closed economy framework</a:t>
            </a:r>
          </a:p>
          <a:p>
            <a:pPr lvl="1"/>
            <a:r>
              <a:rPr lang="en-GB" noProof="0" smtClean="0">
                <a:solidFill>
                  <a:srgbClr val="002060"/>
                </a:solidFill>
                <a:latin typeface="Century" pitchFamily="18" charset="0"/>
              </a:rPr>
              <a:t>unbalanced growth</a:t>
            </a:r>
          </a:p>
          <a:p>
            <a:pPr lvl="2"/>
            <a:r>
              <a:rPr lang="en-GB" noProof="0" smtClean="0">
                <a:solidFill>
                  <a:srgbClr val="002060"/>
                </a:solidFill>
                <a:latin typeface="Century" pitchFamily="18" charset="0"/>
              </a:rPr>
              <a:t>priorities assigned on the basis of industrial linkages and potential spill-over and multiplier effects</a:t>
            </a:r>
          </a:p>
          <a:p>
            <a:r>
              <a:rPr lang="en-GB" noProof="0" smtClean="0">
                <a:solidFill>
                  <a:srgbClr val="002060"/>
                </a:solidFill>
                <a:latin typeface="Century" pitchFamily="18" charset="0"/>
              </a:rPr>
              <a:t>Picking / Selecting Winners – Can we predict future </a:t>
            </a:r>
            <a:r>
              <a:rPr lang="en-GB" i="1" noProof="0" smtClean="0">
                <a:solidFill>
                  <a:srgbClr val="002060"/>
                </a:solidFill>
                <a:latin typeface="Century" pitchFamily="18" charset="0"/>
              </a:rPr>
              <a:t>states</a:t>
            </a:r>
            <a:r>
              <a:rPr lang="en-GB" noProof="0" smtClean="0">
                <a:solidFill>
                  <a:srgbClr val="002060"/>
                </a:solidFill>
                <a:latin typeface="Century" pitchFamily="18" charset="0"/>
              </a:rPr>
              <a:t> on the basis of current ones?</a:t>
            </a:r>
          </a:p>
          <a:p>
            <a:r>
              <a:rPr lang="en-GB" noProof="0" smtClean="0">
                <a:solidFill>
                  <a:srgbClr val="002060"/>
                </a:solidFill>
                <a:latin typeface="Century" pitchFamily="18" charset="0"/>
              </a:rPr>
              <a:t>“imagining the future” – Science and Technology Foresight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7542"/>
            <a:ext cx="8045895" cy="724959"/>
          </a:xfrm>
        </p:spPr>
        <p:txBody>
          <a:bodyPr/>
          <a:lstStyle/>
          <a:p>
            <a:r>
              <a:rPr lang="en-GB" noProof="0" dirty="0" smtClean="0">
                <a:solidFill>
                  <a:srgbClr val="002060"/>
                </a:solidFill>
                <a:latin typeface="Century" pitchFamily="18" charset="0"/>
              </a:rPr>
              <a:t>Measuring Progress</a:t>
            </a:r>
            <a:endParaRPr lang="en-GB" noProof="0" dirty="0" smtClean="0">
              <a:solidFill>
                <a:srgbClr val="002060"/>
              </a:solidFill>
              <a:latin typeface="Century" pitchFamily="18" charset="0"/>
            </a:endParaRPr>
          </a:p>
        </p:txBody>
      </p:sp>
      <p:sp>
        <p:nvSpPr>
          <p:cNvPr id="5" name="Content Placeholder 4"/>
          <p:cNvSpPr>
            <a:spLocks noGrp="1"/>
          </p:cNvSpPr>
          <p:nvPr>
            <p:ph sz="quarter" idx="2"/>
          </p:nvPr>
        </p:nvSpPr>
        <p:spPr>
          <a:xfrm>
            <a:off x="609600" y="1417340"/>
            <a:ext cx="3886200" cy="3599161"/>
          </a:xfrm>
        </p:spPr>
        <p:txBody>
          <a:bodyPr>
            <a:normAutofit fontScale="40000" lnSpcReduction="20000"/>
          </a:bodyPr>
          <a:lstStyle/>
          <a:p>
            <a:r>
              <a:rPr lang="en-GB" sz="2900" noProof="0" dirty="0" smtClean="0">
                <a:solidFill>
                  <a:srgbClr val="002060"/>
                </a:solidFill>
                <a:latin typeface="Century" pitchFamily="18" charset="0"/>
              </a:rPr>
              <a:t>… growth has mostly not been the rapid, sustained and inclusive growth that is key to lifting people out of poverty. </a:t>
            </a:r>
          </a:p>
          <a:p>
            <a:pPr lvl="1"/>
            <a:r>
              <a:rPr lang="en-GB" sz="2500" noProof="0" dirty="0" smtClean="0">
                <a:solidFill>
                  <a:srgbClr val="002060"/>
                </a:solidFill>
                <a:latin typeface="Century" pitchFamily="18" charset="0"/>
              </a:rPr>
              <a:t>Economic growth has been robust largely in countries with enclave resources such as oil and minerals. With few exceptions, the fruits of such growth have not been widely shared with the poor. </a:t>
            </a:r>
          </a:p>
          <a:p>
            <a:r>
              <a:rPr lang="en-GB" sz="2900" noProof="0" dirty="0" smtClean="0">
                <a:solidFill>
                  <a:srgbClr val="002060"/>
                </a:solidFill>
                <a:latin typeface="Century" pitchFamily="18" charset="0"/>
              </a:rPr>
              <a:t>… many States have only weak capacity to carry out their basic functions and are not investing sufficiently in key social sectors such as education, health, water and sanitation.</a:t>
            </a:r>
          </a:p>
          <a:p>
            <a:r>
              <a:rPr lang="en-GB" sz="2900" noProof="0" dirty="0" smtClean="0">
                <a:solidFill>
                  <a:srgbClr val="002060"/>
                </a:solidFill>
                <a:latin typeface="Century" pitchFamily="18" charset="0"/>
              </a:rPr>
              <a:t>… HIV/AIDS … aggravated weak economic growth in many countries and is depleting human capital, the very foundation of social development.</a:t>
            </a:r>
          </a:p>
          <a:p>
            <a:r>
              <a:rPr lang="en-GB" sz="2900" noProof="0" dirty="0" smtClean="0">
                <a:solidFill>
                  <a:srgbClr val="002060"/>
                </a:solidFill>
                <a:latin typeface="Century" pitchFamily="18" charset="0"/>
              </a:rPr>
              <a:t>Inequality, Discrimination &amp; Conflict</a:t>
            </a:r>
          </a:p>
          <a:p>
            <a:pPr algn="r"/>
            <a:r>
              <a:rPr lang="en-GB" noProof="0" dirty="0" smtClean="0">
                <a:solidFill>
                  <a:srgbClr val="002060"/>
                </a:solidFill>
                <a:latin typeface="Century" pitchFamily="18" charset="0"/>
              </a:rPr>
              <a:t>(UNECA, 2010, p. 13)</a:t>
            </a:r>
            <a:endParaRPr lang="en-GB" noProof="0" dirty="0">
              <a:solidFill>
                <a:srgbClr val="002060"/>
              </a:solidFill>
              <a:latin typeface="Century" pitchFamily="18" charset="0"/>
            </a:endParaRPr>
          </a:p>
        </p:txBody>
      </p:sp>
      <p:sp>
        <p:nvSpPr>
          <p:cNvPr id="7" name="Content Placeholder 6"/>
          <p:cNvSpPr>
            <a:spLocks noGrp="1"/>
          </p:cNvSpPr>
          <p:nvPr>
            <p:ph sz="quarter" idx="4"/>
          </p:nvPr>
        </p:nvSpPr>
        <p:spPr>
          <a:xfrm>
            <a:off x="4800600" y="1489348"/>
            <a:ext cx="3886200" cy="3527153"/>
          </a:xfrm>
        </p:spPr>
        <p:txBody>
          <a:bodyPr>
            <a:normAutofit fontScale="47500" lnSpcReduction="20000"/>
          </a:bodyPr>
          <a:lstStyle/>
          <a:p>
            <a:r>
              <a:rPr lang="en-GB" sz="2900" i="1" noProof="0" smtClean="0">
                <a:solidFill>
                  <a:srgbClr val="002060"/>
                </a:solidFill>
                <a:latin typeface="Century" pitchFamily="18" charset="0"/>
              </a:rPr>
              <a:t>We recognize that more attention should be given to Africa, especially those countries most off track to achieve the Millennium Development Goals by 2015. Progress has been made in some African countries, but the situation in others remains a grave concern, not least because the continent is among the hardest hit by the financial and economic crisis. We note that aid to Africa has increased in recent years; however, it still lags behind the commitments that have been made. We therefore strongly call for the delivery of those commitments.</a:t>
            </a:r>
          </a:p>
          <a:p>
            <a:pPr lvl="2" algn="r"/>
            <a:r>
              <a:rPr lang="en-GB" sz="2500" noProof="0" smtClean="0">
                <a:solidFill>
                  <a:srgbClr val="002060"/>
                </a:solidFill>
                <a:latin typeface="Century" pitchFamily="18" charset="0"/>
              </a:rPr>
              <a:t>High-level Plenary Meeting, General Assembly, United Nations, 64th Session (A/65/L.1)</a:t>
            </a:r>
          </a:p>
          <a:p>
            <a:endParaRPr lang="en-GB" noProof="0">
              <a:solidFill>
                <a:srgbClr val="002060"/>
              </a:solidFill>
              <a:latin typeface="Century"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ERI 2010">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8F9BC3A0-5FCB-4401-8031-0628C53CACE3}">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114CFBCE-3C62-4A45-84A9-64B1832B4085}">
  <ds:schemaRefs>
    <ds:schemaRef ds:uri="http://schemas.microsoft.com/sharepoint/v3/contenttype/forms"/>
  </ds:schemaRefs>
</ds:datastoreItem>
</file>

<file path=customXml/itemProps3.xml><?xml version="1.0" encoding="utf-8"?>
<ds:datastoreItem xmlns:ds="http://schemas.openxmlformats.org/officeDocument/2006/customXml" ds:itemID="{9C4F4514-FF1D-4B81-9DC7-FFFF7BE67FD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IERI 2010</Template>
  <TotalTime>613</TotalTime>
  <Words>1193</Words>
  <Application>Microsoft Office PowerPoint</Application>
  <PresentationFormat>On-screen Show (16:10)</PresentationFormat>
  <Paragraphs>103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IERI 2010</vt:lpstr>
      <vt:lpstr>Innovation Indicators &amp; Evidence-based Policy Research Challenges</vt:lpstr>
      <vt:lpstr>Outline of Presentation</vt:lpstr>
      <vt:lpstr>Introduction</vt:lpstr>
      <vt:lpstr>Breaking Tragic Trajectories</vt:lpstr>
      <vt:lpstr>CoFISA Learning</vt:lpstr>
      <vt:lpstr>AIO Chapter Two</vt:lpstr>
      <vt:lpstr>Questioning Fundamentals</vt:lpstr>
      <vt:lpstr>Questioning Orthodoxies</vt:lpstr>
      <vt:lpstr>Measuring Progress</vt:lpstr>
      <vt:lpstr>Emergent Lessons</vt:lpstr>
      <vt:lpstr>Research Agenda Building</vt:lpstr>
      <vt:lpstr>Futures Research … </vt:lpstr>
      <vt:lpstr>References</vt:lpstr>
      <vt:lpstr>Asante sana, …r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Growth and Human Development in Africa</dc:title>
  <dc:creator>rmx</dc:creator>
  <cp:lastModifiedBy>rmx</cp:lastModifiedBy>
  <cp:revision>68</cp:revision>
  <dcterms:created xsi:type="dcterms:W3CDTF">2010-10-29T12:04:41Z</dcterms:created>
  <dcterms:modified xsi:type="dcterms:W3CDTF">2012-03-22T07:33:38Z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TC300014029990</vt:lpwstr>
  </property>
</Properties>
</file>