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70" r:id="rId3"/>
    <p:sldId id="257" r:id="rId4"/>
    <p:sldId id="286" r:id="rId5"/>
    <p:sldId id="287" r:id="rId6"/>
    <p:sldId id="273" r:id="rId7"/>
    <p:sldId id="291" r:id="rId8"/>
    <p:sldId id="289" r:id="rId9"/>
    <p:sldId id="266" r:id="rId10"/>
    <p:sldId id="274" r:id="rId11"/>
    <p:sldId id="275" r:id="rId12"/>
    <p:sldId id="279" r:id="rId13"/>
    <p:sldId id="292" r:id="rId14"/>
    <p:sldId id="28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mita Kuriakose" initials="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907AE"/>
    <a:srgbClr val="66FF99"/>
    <a:srgbClr val="CC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75" autoAdjust="0"/>
  </p:normalViewPr>
  <p:slideViewPr>
    <p:cSldViewPr>
      <p:cViewPr varScale="1">
        <p:scale>
          <a:sx n="53" d="100"/>
          <a:sy n="53" d="100"/>
        </p:scale>
        <p:origin x="-475"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09FE09-EC5C-4376-B2CB-7ED4457E4021}" type="datetimeFigureOut">
              <a:rPr lang="en-US" smtClean="0"/>
              <a:pPr/>
              <a:t>3/19/2012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AE064-AAEC-4E51-A6AE-6AAFF378725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96307EF-B73B-4D28-8F38-4DCA69DE82C6}" type="datetime1">
              <a:rPr lang="en-US" smtClean="0"/>
              <a:pPr/>
              <a:t>3/19/2012</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599C6BB-9D46-49DB-A52A-EC4AF8B7477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906BD3-8024-4693-8A04-355BFDA89777}" type="datetime1">
              <a:rPr lang="en-US" smtClean="0"/>
              <a:pPr/>
              <a:t>3/19/2012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99C6BB-9D46-49DB-A52A-EC4AF8B7477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F71ECA-D259-4190-9407-C16B85A2516F}" type="datetime1">
              <a:rPr lang="en-US" smtClean="0"/>
              <a:pPr/>
              <a:t>3/19/2012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99C6BB-9D46-49DB-A52A-EC4AF8B7477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4D0B222-BF77-4529-9183-6001CA746F4A}" type="datetime1">
              <a:rPr lang="en-US" smtClean="0"/>
              <a:pPr/>
              <a:t>3/19/2012</a:t>
            </a:fld>
            <a:endParaRPr lang="en-US" dirty="0"/>
          </a:p>
        </p:txBody>
      </p:sp>
      <p:sp>
        <p:nvSpPr>
          <p:cNvPr id="9" name="Slide Number Placeholder 8"/>
          <p:cNvSpPr>
            <a:spLocks noGrp="1"/>
          </p:cNvSpPr>
          <p:nvPr>
            <p:ph type="sldNum" sz="quarter" idx="15"/>
          </p:nvPr>
        </p:nvSpPr>
        <p:spPr/>
        <p:txBody>
          <a:bodyPr rtlCol="0"/>
          <a:lstStyle/>
          <a:p>
            <a:fld id="{0599C6BB-9D46-49DB-A52A-EC4AF8B7477F}"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EF4AA2A-AC9C-4CCA-A196-A37CD1F258AD}" type="datetime1">
              <a:rPr lang="en-US" smtClean="0"/>
              <a:pPr/>
              <a:t>3/19/2012</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0599C6BB-9D46-49DB-A52A-EC4AF8B7477F}"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570BD1E-915B-478F-96AA-1790CA69BC64}" type="datetime1">
              <a:rPr lang="en-US" smtClean="0"/>
              <a:pPr/>
              <a:t>3/19/2012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99C6BB-9D46-49DB-A52A-EC4AF8B7477F}"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E4B6B01-B4E7-430F-8749-E0A50547ACEE}" type="datetime1">
              <a:rPr lang="en-US" smtClean="0"/>
              <a:pPr/>
              <a:t>3/19/2012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599C6BB-9D46-49DB-A52A-EC4AF8B7477F}"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64F0ECA-1E9F-45FB-93D0-4499E4670F50}" type="datetime1">
              <a:rPr lang="en-US" smtClean="0"/>
              <a:pPr/>
              <a:t>3/19/2012</a:t>
            </a:fld>
            <a:endParaRPr lang="en-US" dirty="0"/>
          </a:p>
        </p:txBody>
      </p:sp>
      <p:sp>
        <p:nvSpPr>
          <p:cNvPr id="7" name="Slide Number Placeholder 6"/>
          <p:cNvSpPr>
            <a:spLocks noGrp="1"/>
          </p:cNvSpPr>
          <p:nvPr>
            <p:ph type="sldNum" sz="quarter" idx="11"/>
          </p:nvPr>
        </p:nvSpPr>
        <p:spPr/>
        <p:txBody>
          <a:bodyPr rtlCol="0"/>
          <a:lstStyle/>
          <a:p>
            <a:fld id="{0599C6BB-9D46-49DB-A52A-EC4AF8B7477F}"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40511-5242-4668-8C51-F7EECB8E6367}" type="datetime1">
              <a:rPr lang="en-US" smtClean="0"/>
              <a:pPr/>
              <a:t>3/19/2012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599C6BB-9D46-49DB-A52A-EC4AF8B7477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E91A76D-6132-430C-AFB1-9F3B2FCA0EC8}" type="datetime1">
              <a:rPr lang="en-US" smtClean="0"/>
              <a:pPr/>
              <a:t>3/19/2012</a:t>
            </a:fld>
            <a:endParaRPr lang="en-US" dirty="0"/>
          </a:p>
        </p:txBody>
      </p:sp>
      <p:sp>
        <p:nvSpPr>
          <p:cNvPr id="22" name="Slide Number Placeholder 21"/>
          <p:cNvSpPr>
            <a:spLocks noGrp="1"/>
          </p:cNvSpPr>
          <p:nvPr>
            <p:ph type="sldNum" sz="quarter" idx="15"/>
          </p:nvPr>
        </p:nvSpPr>
        <p:spPr/>
        <p:txBody>
          <a:bodyPr rtlCol="0"/>
          <a:lstStyle/>
          <a:p>
            <a:fld id="{0599C6BB-9D46-49DB-A52A-EC4AF8B7477F}"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B787A7F-CDA7-47D0-9A8D-4A2434D7E9C2}" type="datetime1">
              <a:rPr lang="en-US" smtClean="0"/>
              <a:pPr/>
              <a:t>3/19/2012</a:t>
            </a:fld>
            <a:endParaRPr lang="en-US" dirty="0"/>
          </a:p>
        </p:txBody>
      </p:sp>
      <p:sp>
        <p:nvSpPr>
          <p:cNvPr id="18" name="Slide Number Placeholder 17"/>
          <p:cNvSpPr>
            <a:spLocks noGrp="1"/>
          </p:cNvSpPr>
          <p:nvPr>
            <p:ph type="sldNum" sz="quarter" idx="11"/>
          </p:nvPr>
        </p:nvSpPr>
        <p:spPr/>
        <p:txBody>
          <a:bodyPr rtlCol="0"/>
          <a:lstStyle/>
          <a:p>
            <a:fld id="{0599C6BB-9D46-49DB-A52A-EC4AF8B7477F}"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58DE274-974F-481C-BA34-FD612AA633F4}" type="datetime1">
              <a:rPr lang="en-US" smtClean="0"/>
              <a:pPr/>
              <a:t>3/19/2012</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599C6BB-9D46-49DB-A52A-EC4AF8B7477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362200"/>
            <a:ext cx="6172200" cy="1894362"/>
          </a:xfrm>
        </p:spPr>
        <p:txBody>
          <a:bodyPr>
            <a:normAutofit fontScale="90000"/>
          </a:bodyPr>
          <a:lstStyle/>
          <a:p>
            <a:pPr algn="ctr"/>
            <a:r>
              <a:rPr lang="en-US" dirty="0" smtClean="0">
                <a:solidFill>
                  <a:schemeClr val="tx1">
                    <a:lumMod val="95000"/>
                    <a:lumOff val="5000"/>
                  </a:schemeClr>
                </a:solidFill>
              </a:rPr>
              <a:t>Designing innovation policy</a:t>
            </a:r>
            <a:br>
              <a:rPr lang="en-US" dirty="0" smtClean="0">
                <a:solidFill>
                  <a:schemeClr val="tx1">
                    <a:lumMod val="95000"/>
                    <a:lumOff val="5000"/>
                  </a:schemeClr>
                </a:solidFill>
              </a:rPr>
            </a:br>
            <a:r>
              <a:rPr lang="en-US" dirty="0" smtClean="0">
                <a:solidFill>
                  <a:schemeClr val="tx1">
                    <a:lumMod val="95000"/>
                    <a:lumOff val="5000"/>
                  </a:schemeClr>
                </a:solidFill>
              </a:rPr>
              <a:t/>
            </a:r>
            <a:br>
              <a:rPr lang="en-US" dirty="0" smtClean="0">
                <a:solidFill>
                  <a:schemeClr val="tx1">
                    <a:lumMod val="95000"/>
                    <a:lumOff val="5000"/>
                  </a:schemeClr>
                </a:solidFill>
              </a:rPr>
            </a:br>
            <a:r>
              <a:rPr lang="en-US" sz="2400" dirty="0" smtClean="0">
                <a:solidFill>
                  <a:schemeClr val="tx1">
                    <a:lumMod val="95000"/>
                    <a:lumOff val="5000"/>
                  </a:schemeClr>
                </a:solidFill>
              </a:rPr>
              <a:t>DAVID KAPLAN</a:t>
            </a:r>
            <a:br>
              <a:rPr lang="en-US" sz="2400" dirty="0" smtClean="0">
                <a:solidFill>
                  <a:schemeClr val="tx1">
                    <a:lumMod val="95000"/>
                    <a:lumOff val="5000"/>
                  </a:schemeClr>
                </a:solidFill>
              </a:rPr>
            </a:br>
            <a:r>
              <a:rPr lang="en-US" sz="2000" dirty="0" smtClean="0">
                <a:solidFill>
                  <a:schemeClr val="tx1">
                    <a:lumMod val="95000"/>
                    <a:lumOff val="5000"/>
                  </a:schemeClr>
                </a:solidFill>
              </a:rPr>
              <a:t>university of cape town</a:t>
            </a:r>
            <a:br>
              <a:rPr lang="en-US" sz="2000" dirty="0" smtClean="0">
                <a:solidFill>
                  <a:schemeClr val="tx1">
                    <a:lumMod val="95000"/>
                    <a:lumOff val="5000"/>
                  </a:schemeClr>
                </a:solidFill>
              </a:rPr>
            </a:br>
            <a:r>
              <a:rPr lang="en-US" sz="2000" dirty="0" smtClean="0">
                <a:solidFill>
                  <a:schemeClr val="tx1">
                    <a:lumMod val="95000"/>
                    <a:lumOff val="5000"/>
                  </a:schemeClr>
                </a:solidFill>
              </a:rPr>
              <a:t>david.kaplan@uct.ac.za</a:t>
            </a:r>
            <a:endParaRPr lang="en-US" sz="2400" dirty="0">
              <a:solidFill>
                <a:schemeClr val="tx1">
                  <a:lumMod val="95000"/>
                  <a:lumOff val="5000"/>
                </a:schemeClr>
              </a:solidFill>
            </a:endParaRPr>
          </a:p>
        </p:txBody>
      </p:sp>
      <p:sp>
        <p:nvSpPr>
          <p:cNvPr id="3" name="Subtitle 2"/>
          <p:cNvSpPr>
            <a:spLocks noGrp="1"/>
          </p:cNvSpPr>
          <p:nvPr>
            <p:ph type="subTitle" idx="1"/>
          </p:nvPr>
        </p:nvSpPr>
        <p:spPr>
          <a:xfrm>
            <a:off x="2286000" y="5003322"/>
            <a:ext cx="6172200" cy="940278"/>
          </a:xfrm>
        </p:spPr>
        <p:txBody>
          <a:bodyPr>
            <a:normAutofit lnSpcReduction="10000"/>
          </a:bodyPr>
          <a:lstStyle/>
          <a:p>
            <a:pPr algn="ctr"/>
            <a:r>
              <a:rPr lang="en-US" dirty="0" smtClean="0">
                <a:solidFill>
                  <a:schemeClr val="tx1">
                    <a:lumMod val="95000"/>
                    <a:lumOff val="5000"/>
                  </a:schemeClr>
                </a:solidFill>
              </a:rPr>
              <a:t>TANZANIAN NATIONAL DISCOURSE ON INNOVATION AND INNOVATION POLICY</a:t>
            </a:r>
          </a:p>
          <a:p>
            <a:pPr algn="ctr"/>
            <a:r>
              <a:rPr lang="en-US" dirty="0" smtClean="0">
                <a:solidFill>
                  <a:schemeClr val="tx1">
                    <a:lumMod val="95000"/>
                    <a:lumOff val="5000"/>
                  </a:schemeClr>
                </a:solidFill>
              </a:rPr>
              <a:t>21-22 MARCH</a:t>
            </a:r>
          </a:p>
        </p:txBody>
      </p:sp>
      <p:sp>
        <p:nvSpPr>
          <p:cNvPr id="4" name="Slide Number Placeholder 3"/>
          <p:cNvSpPr>
            <a:spLocks noGrp="1"/>
          </p:cNvSpPr>
          <p:nvPr>
            <p:ph type="sldNum" sz="quarter" idx="12"/>
          </p:nvPr>
        </p:nvSpPr>
        <p:spPr/>
        <p:txBody>
          <a:bodyPr/>
          <a:lstStyle/>
          <a:p>
            <a:fld id="{0599C6BB-9D46-49DB-A52A-EC4AF8B7477F}" type="slidenum">
              <a:rPr lang="en-US" smtClean="0"/>
              <a:pPr/>
              <a:t>1</a:t>
            </a:fld>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905000" y="304800"/>
            <a:ext cx="65913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2743200"/>
            <a:ext cx="7467600" cy="1143000"/>
          </a:xfrm>
        </p:spPr>
        <p:txBody>
          <a:bodyPr/>
          <a:lstStyle/>
          <a:p>
            <a:r>
              <a:rPr lang="en-US" dirty="0" smtClean="0"/>
              <a:t>Policy options for greater technology absorption</a:t>
            </a:r>
            <a:endParaRPr lang="en-US" dirty="0"/>
          </a:p>
        </p:txBody>
      </p:sp>
      <p:sp>
        <p:nvSpPr>
          <p:cNvPr id="4" name="Slide Number Placeholder 3"/>
          <p:cNvSpPr>
            <a:spLocks noGrp="1"/>
          </p:cNvSpPr>
          <p:nvPr>
            <p:ph type="sldNum" sz="quarter" idx="11"/>
          </p:nvPr>
        </p:nvSpPr>
        <p:spPr/>
        <p:txBody>
          <a:bodyPr/>
          <a:lstStyle/>
          <a:p>
            <a:fld id="{0599C6BB-9D46-49DB-A52A-EC4AF8B7477F}"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Support for Innovation and Technology Absorption</a:t>
            </a:r>
            <a:endParaRPr lang="en-US" dirty="0"/>
          </a:p>
        </p:txBody>
      </p:sp>
      <p:sp>
        <p:nvSpPr>
          <p:cNvPr id="4" name="Content Placeholder 3"/>
          <p:cNvSpPr>
            <a:spLocks noGrp="1"/>
          </p:cNvSpPr>
          <p:nvPr>
            <p:ph sz="quarter" idx="1"/>
          </p:nvPr>
        </p:nvSpPr>
        <p:spPr/>
        <p:txBody>
          <a:bodyPr>
            <a:normAutofit lnSpcReduction="10000"/>
          </a:bodyPr>
          <a:lstStyle/>
          <a:p>
            <a:r>
              <a:rPr lang="en-US" dirty="0" smtClean="0"/>
              <a:t>Basic level: Creating a supportive business environment, in which firms driven by profit motives will seek to update their technology in the best way they can.</a:t>
            </a:r>
          </a:p>
          <a:p>
            <a:r>
              <a:rPr lang="en-US" dirty="0" smtClean="0"/>
              <a:t>Addressing market failure: Beyond those general policies, governments will also need to intervene at the industry and firm levels.</a:t>
            </a:r>
          </a:p>
          <a:p>
            <a:r>
              <a:rPr lang="en-US" dirty="0" smtClean="0"/>
              <a:t>Four potential areas of public policy intervention based on findings in this study:</a:t>
            </a:r>
          </a:p>
          <a:p>
            <a:pPr lvl="1"/>
            <a:r>
              <a:rPr lang="en-US" dirty="0" smtClean="0"/>
              <a:t>Skills development;</a:t>
            </a:r>
          </a:p>
          <a:p>
            <a:pPr lvl="1"/>
            <a:r>
              <a:rPr lang="en-US" dirty="0" smtClean="0"/>
              <a:t>Learning through trade;</a:t>
            </a:r>
          </a:p>
          <a:p>
            <a:pPr lvl="1"/>
            <a:r>
              <a:rPr lang="en-US" dirty="0" smtClean="0"/>
              <a:t>FDI spillovers;</a:t>
            </a:r>
          </a:p>
          <a:p>
            <a:pPr lvl="1"/>
            <a:r>
              <a:rPr lang="en-US" dirty="0" smtClean="0"/>
              <a:t>R&amp;D activities.</a:t>
            </a:r>
            <a:endParaRPr lang="en-US" dirty="0"/>
          </a:p>
        </p:txBody>
      </p:sp>
      <p:sp>
        <p:nvSpPr>
          <p:cNvPr id="3" name="Slide Number Placeholder 2"/>
          <p:cNvSpPr>
            <a:spLocks noGrp="1"/>
          </p:cNvSpPr>
          <p:nvPr>
            <p:ph type="sldNum" sz="quarter" idx="15"/>
          </p:nvPr>
        </p:nvSpPr>
        <p:spPr/>
        <p:txBody>
          <a:bodyPr/>
          <a:lstStyle/>
          <a:p>
            <a:fld id="{0599C6BB-9D46-49DB-A52A-EC4AF8B7477F}"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fontScale="90000"/>
          </a:bodyPr>
          <a:lstStyle/>
          <a:p>
            <a:r>
              <a:rPr lang="en-US" dirty="0" smtClean="0"/>
              <a:t>FDI Spillovers </a:t>
            </a:r>
            <a:r>
              <a:rPr lang="en-US" sz="2700" dirty="0" smtClean="0"/>
              <a:t>– AN ILLUSTRATIVE EXAMPLE</a:t>
            </a:r>
            <a:endParaRPr lang="en-US" sz="2700" dirty="0"/>
          </a:p>
        </p:txBody>
      </p:sp>
      <p:sp>
        <p:nvSpPr>
          <p:cNvPr id="3" name="Content Placeholder 2"/>
          <p:cNvSpPr>
            <a:spLocks noGrp="1"/>
          </p:cNvSpPr>
          <p:nvPr>
            <p:ph sz="quarter" idx="1"/>
          </p:nvPr>
        </p:nvSpPr>
        <p:spPr/>
        <p:txBody>
          <a:bodyPr/>
          <a:lstStyle/>
          <a:p>
            <a:r>
              <a:rPr lang="en-US" dirty="0" smtClean="0"/>
              <a:t>First-order challenge is to attract FDI, but spillover does not happen automatically. Need proactive policy actions.</a:t>
            </a:r>
          </a:p>
          <a:p>
            <a:r>
              <a:rPr lang="en-US" dirty="0" smtClean="0"/>
              <a:t>Providing incentives to foreign investors for deliberate actions aimed at technology transfer. </a:t>
            </a:r>
          </a:p>
          <a:p>
            <a:pPr lvl="1"/>
            <a:r>
              <a:rPr lang="en-US" dirty="0" smtClean="0"/>
              <a:t>Ensure the extra cost is fully compensated for. </a:t>
            </a:r>
          </a:p>
          <a:p>
            <a:pPr lvl="1"/>
            <a:r>
              <a:rPr lang="en-US" dirty="0" smtClean="0"/>
              <a:t>Linked to performance and results.</a:t>
            </a:r>
          </a:p>
          <a:p>
            <a:pPr lvl="1"/>
            <a:r>
              <a:rPr lang="en-US" dirty="0" smtClean="0"/>
              <a:t>Can be offered by government as well as domestic firms. </a:t>
            </a:r>
          </a:p>
          <a:p>
            <a:r>
              <a:rPr lang="en-US" dirty="0" smtClean="0"/>
              <a:t>Encouraging domestic firms’ learning efforts and strengthen their absorptive capacity.</a:t>
            </a:r>
          </a:p>
          <a:p>
            <a:endParaRPr lang="en-US" dirty="0" smtClean="0"/>
          </a:p>
        </p:txBody>
      </p:sp>
      <p:sp>
        <p:nvSpPr>
          <p:cNvPr id="4" name="Slide Number Placeholder 3"/>
          <p:cNvSpPr>
            <a:spLocks noGrp="1"/>
          </p:cNvSpPr>
          <p:nvPr>
            <p:ph type="sldNum" sz="quarter" idx="15"/>
          </p:nvPr>
        </p:nvSpPr>
        <p:spPr/>
        <p:txBody>
          <a:bodyPr/>
          <a:lstStyle/>
          <a:p>
            <a:fld id="{0599C6BB-9D46-49DB-A52A-EC4AF8B7477F}"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 STRONG LINK WITH INDUSTRIAL POLICY</a:t>
            </a:r>
            <a:endParaRPr lang="en-ZA" dirty="0"/>
          </a:p>
        </p:txBody>
      </p:sp>
      <p:sp>
        <p:nvSpPr>
          <p:cNvPr id="3" name="Content Placeholder 2"/>
          <p:cNvSpPr>
            <a:spLocks noGrp="1"/>
          </p:cNvSpPr>
          <p:nvPr>
            <p:ph sz="quarter" idx="1"/>
          </p:nvPr>
        </p:nvSpPr>
        <p:spPr/>
        <p:txBody>
          <a:bodyPr/>
          <a:lstStyle/>
          <a:p>
            <a:r>
              <a:rPr lang="en-ZA" dirty="0" smtClean="0"/>
              <a:t>SUPPORT FOR TECHNOLOGY ABSORPTION IS ONLY ONE PART OF FIRM AND INDUSTRY UPGRADING</a:t>
            </a:r>
          </a:p>
          <a:p>
            <a:endParaRPr lang="en-ZA" dirty="0" smtClean="0"/>
          </a:p>
          <a:p>
            <a:r>
              <a:rPr lang="en-ZA" smtClean="0"/>
              <a:t>NEW INDUSTRIAL POLICY –  DEFINED IN CLOSE COLLABORATION WITH FIRMS AND FIRM LEVEL ASSOCIATIONS</a:t>
            </a:r>
            <a:endParaRPr lang="en-ZA" dirty="0"/>
          </a:p>
        </p:txBody>
      </p:sp>
      <p:sp>
        <p:nvSpPr>
          <p:cNvPr id="4" name="Slide Number Placeholder 3"/>
          <p:cNvSpPr>
            <a:spLocks noGrp="1"/>
          </p:cNvSpPr>
          <p:nvPr>
            <p:ph type="sldNum" sz="quarter" idx="15"/>
          </p:nvPr>
        </p:nvSpPr>
        <p:spPr/>
        <p:txBody>
          <a:bodyPr/>
          <a:lstStyle/>
          <a:p>
            <a:fld id="{0599C6BB-9D46-49DB-A52A-EC4AF8B7477F}"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2209800"/>
            <a:ext cx="6172200" cy="1894362"/>
          </a:xfrm>
        </p:spPr>
        <p:txBody>
          <a:bodyPr>
            <a:normAutofit/>
          </a:bodyPr>
          <a:lstStyle/>
          <a:p>
            <a:pPr algn="ctr"/>
            <a:r>
              <a:rPr lang="en-US" sz="4000" dirty="0" smtClean="0"/>
              <a:t>Thank you</a:t>
            </a:r>
            <a:endParaRPr lang="en-US" sz="4000" dirty="0"/>
          </a:p>
        </p:txBody>
      </p:sp>
      <p:sp>
        <p:nvSpPr>
          <p:cNvPr id="4" name="Slide Number Placeholder 3"/>
          <p:cNvSpPr>
            <a:spLocks noGrp="1"/>
          </p:cNvSpPr>
          <p:nvPr>
            <p:ph type="sldNum" sz="quarter" idx="12"/>
          </p:nvPr>
        </p:nvSpPr>
        <p:spPr/>
        <p:txBody>
          <a:bodyPr/>
          <a:lstStyle/>
          <a:p>
            <a:fld id="{0599C6BB-9D46-49DB-A52A-EC4AF8B7477F}" type="slidenum">
              <a:rPr lang="en-US" smtClean="0"/>
              <a:pPr/>
              <a:t>14</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r>
              <a:rPr lang="en-US" dirty="0" smtClean="0"/>
              <a:t>Introduction</a:t>
            </a:r>
            <a:endParaRPr lang="en-US" dirty="0"/>
          </a:p>
        </p:txBody>
      </p:sp>
      <p:sp>
        <p:nvSpPr>
          <p:cNvPr id="3" name="Content Placeholder 2"/>
          <p:cNvSpPr>
            <a:spLocks noGrp="1"/>
          </p:cNvSpPr>
          <p:nvPr>
            <p:ph sz="quarter" idx="1"/>
          </p:nvPr>
        </p:nvSpPr>
        <p:spPr>
          <a:xfrm>
            <a:off x="457200" y="1447800"/>
            <a:ext cx="7772400" cy="5026152"/>
          </a:xfrm>
        </p:spPr>
        <p:txBody>
          <a:bodyPr>
            <a:noAutofit/>
          </a:bodyPr>
          <a:lstStyle/>
          <a:p>
            <a:pPr marL="274320" lvl="1">
              <a:spcBef>
                <a:spcPts val="600"/>
              </a:spcBef>
              <a:buSzPct val="70000"/>
              <a:buFont typeface="Wingdings"/>
              <a:buChar char=""/>
            </a:pPr>
            <a:r>
              <a:rPr lang="en-US" sz="1800" dirty="0" smtClean="0"/>
              <a:t>THE KEY ISSUE</a:t>
            </a:r>
          </a:p>
          <a:p>
            <a:pPr marL="274320" lvl="1">
              <a:spcBef>
                <a:spcPts val="600"/>
              </a:spcBef>
              <a:buSzPct val="70000"/>
              <a:buFont typeface="Wingdings"/>
              <a:buChar char=""/>
            </a:pPr>
            <a:endParaRPr lang="en-US" sz="1800" dirty="0" smtClean="0"/>
          </a:p>
          <a:p>
            <a:pPr marL="274320" lvl="1">
              <a:spcBef>
                <a:spcPts val="600"/>
              </a:spcBef>
              <a:buSzPct val="70000"/>
              <a:buFont typeface="Wingdings"/>
              <a:buChar char=""/>
            </a:pPr>
            <a:r>
              <a:rPr lang="en-US" sz="1800" dirty="0" smtClean="0"/>
              <a:t>TECHNOLOGY ABSORPTION RATHER THAN INNOVATION</a:t>
            </a:r>
          </a:p>
          <a:p>
            <a:pPr marL="274320" lvl="1">
              <a:spcBef>
                <a:spcPts val="600"/>
              </a:spcBef>
              <a:buSzPct val="70000"/>
              <a:buFont typeface="Wingdings"/>
              <a:buChar char=""/>
            </a:pPr>
            <a:endParaRPr lang="en-US" sz="1800" dirty="0" smtClean="0"/>
          </a:p>
          <a:p>
            <a:pPr marL="274320" lvl="1">
              <a:spcBef>
                <a:spcPts val="600"/>
              </a:spcBef>
              <a:buSzPct val="70000"/>
              <a:buFont typeface="Wingdings"/>
              <a:buChar char=""/>
            </a:pPr>
            <a:r>
              <a:rPr lang="en-US" sz="1800" dirty="0" smtClean="0"/>
              <a:t>IDENTIFYING, ASSIMILATING  AND ADAPTING PRODUCTION PROCESSES, CAPITAL EQUIPMENT AND PROODUCTS – THAT ARE OBTAINED FROM ABROAD.</a:t>
            </a:r>
          </a:p>
          <a:p>
            <a:pPr marL="274320" lvl="1">
              <a:spcBef>
                <a:spcPts val="600"/>
              </a:spcBef>
              <a:buSzPct val="70000"/>
              <a:buFont typeface="Wingdings"/>
              <a:buChar char=""/>
            </a:pPr>
            <a:endParaRPr lang="en-US" sz="1800" dirty="0" smtClean="0"/>
          </a:p>
          <a:p>
            <a:pPr marL="274320" lvl="1">
              <a:spcBef>
                <a:spcPts val="600"/>
              </a:spcBef>
              <a:buSzPct val="70000"/>
              <a:buFont typeface="Wingdings"/>
              <a:buChar char=""/>
            </a:pPr>
            <a:r>
              <a:rPr lang="en-US" sz="1800" dirty="0" smtClean="0"/>
              <a:t>PARTICULAR EMPHASIS ON THE PRODUCTION PROCESS</a:t>
            </a:r>
          </a:p>
          <a:p>
            <a:pPr marL="274320" lvl="1">
              <a:spcBef>
                <a:spcPts val="600"/>
              </a:spcBef>
              <a:buSzPct val="70000"/>
              <a:buFont typeface="Wingdings"/>
              <a:buChar char=""/>
            </a:pPr>
            <a:endParaRPr lang="en-US" sz="1800" dirty="0" smtClean="0"/>
          </a:p>
          <a:p>
            <a:pPr marL="274320" lvl="1">
              <a:spcBef>
                <a:spcPts val="600"/>
              </a:spcBef>
              <a:buSzPct val="70000"/>
              <a:buNone/>
            </a:pPr>
            <a:endParaRPr lang="en-US" sz="1800" dirty="0" smtClean="0"/>
          </a:p>
        </p:txBody>
      </p:sp>
      <p:sp>
        <p:nvSpPr>
          <p:cNvPr id="4" name="Slide Number Placeholder 3"/>
          <p:cNvSpPr>
            <a:spLocks noGrp="1"/>
          </p:cNvSpPr>
          <p:nvPr>
            <p:ph type="sldNum" sz="quarter" idx="15"/>
          </p:nvPr>
        </p:nvSpPr>
        <p:spPr/>
        <p:txBody>
          <a:bodyPr/>
          <a:lstStyle/>
          <a:p>
            <a:fld id="{0599C6BB-9D46-49DB-A52A-EC4AF8B7477F}"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467600" cy="685800"/>
          </a:xfrm>
        </p:spPr>
        <p:txBody>
          <a:bodyPr/>
          <a:lstStyle/>
          <a:p>
            <a:r>
              <a:rPr lang="en-US" dirty="0" smtClean="0">
                <a:solidFill>
                  <a:schemeClr val="tx1">
                    <a:lumMod val="95000"/>
                    <a:lumOff val="5000"/>
                  </a:schemeClr>
                </a:solidFill>
              </a:rPr>
              <a:t>Why Technology Absorption?   </a:t>
            </a:r>
            <a:endParaRPr lang="en-US" dirty="0">
              <a:solidFill>
                <a:schemeClr val="tx1">
                  <a:lumMod val="95000"/>
                  <a:lumOff val="5000"/>
                </a:schemeClr>
              </a:solidFill>
            </a:endParaRPr>
          </a:p>
        </p:txBody>
      </p:sp>
      <p:sp>
        <p:nvSpPr>
          <p:cNvPr id="3" name="Content Placeholder 2"/>
          <p:cNvSpPr>
            <a:spLocks noGrp="1"/>
          </p:cNvSpPr>
          <p:nvPr>
            <p:ph sz="quarter" idx="1"/>
          </p:nvPr>
        </p:nvSpPr>
        <p:spPr>
          <a:xfrm>
            <a:off x="457200" y="990600"/>
            <a:ext cx="7848600" cy="5486400"/>
          </a:xfrm>
        </p:spPr>
        <p:txBody>
          <a:bodyPr>
            <a:normAutofit fontScale="92500" lnSpcReduction="10000"/>
          </a:bodyPr>
          <a:lstStyle/>
          <a:p>
            <a:r>
              <a:rPr lang="en-US" dirty="0" smtClean="0"/>
              <a:t>Technological transfer and absorption play a critical role in development by allowing technological late-comers to catch up:  </a:t>
            </a:r>
            <a:r>
              <a:rPr lang="en-US" i="1" dirty="0" smtClean="0"/>
              <a:t>“learning something is easier than inventing it”</a:t>
            </a:r>
            <a:r>
              <a:rPr lang="en-US" dirty="0" smtClean="0"/>
              <a:t>. </a:t>
            </a:r>
          </a:p>
          <a:p>
            <a:r>
              <a:rPr lang="en-US" dirty="0" smtClean="0"/>
              <a:t>Catch-up growth through technology absorption from the global economy: “</a:t>
            </a:r>
            <a:r>
              <a:rPr lang="en-US" i="1" dirty="0" smtClean="0"/>
              <a:t>import what they knew, export what they want</a:t>
            </a:r>
            <a:r>
              <a:rPr lang="en-US" dirty="0" smtClean="0"/>
              <a:t>”. Hence, the importance of technology absorption through trade and FDI.</a:t>
            </a:r>
          </a:p>
          <a:p>
            <a:r>
              <a:rPr lang="en-US" dirty="0" smtClean="0"/>
              <a:t>Technology absorption is particularly relevant to Africa.  </a:t>
            </a:r>
          </a:p>
          <a:p>
            <a:pPr lvl="1"/>
            <a:r>
              <a:rPr lang="en-US" sz="1900" dirty="0" smtClean="0"/>
              <a:t>African manufacturing industries face competitive pressures on two fronts: knowledge intensive economies, and low labor cost economies. </a:t>
            </a:r>
          </a:p>
          <a:p>
            <a:pPr lvl="1"/>
            <a:r>
              <a:rPr lang="en-US" sz="1900" dirty="0" smtClean="0"/>
              <a:t>Africa in general does not have significant comparative advantage in terms of labor cost ----- must rely </a:t>
            </a:r>
            <a:r>
              <a:rPr lang="en-US" sz="1900" i="1" u="sng" dirty="0" smtClean="0"/>
              <a:t>more</a:t>
            </a:r>
            <a:r>
              <a:rPr lang="en-US" sz="1900" dirty="0" smtClean="0"/>
              <a:t> on productivity to compete. </a:t>
            </a:r>
          </a:p>
          <a:p>
            <a:pPr lvl="1"/>
            <a:r>
              <a:rPr lang="en-US" sz="1900" dirty="0" smtClean="0"/>
              <a:t>However, this is exactly the weakness of African economies ----- greater technology transfer and absorption is critical to strengthen competitiveness.</a:t>
            </a:r>
          </a:p>
        </p:txBody>
      </p:sp>
      <p:sp>
        <p:nvSpPr>
          <p:cNvPr id="4" name="Slide Number Placeholder 3"/>
          <p:cNvSpPr>
            <a:spLocks noGrp="1"/>
          </p:cNvSpPr>
          <p:nvPr>
            <p:ph type="sldNum" sz="quarter" idx="15"/>
          </p:nvPr>
        </p:nvSpPr>
        <p:spPr/>
        <p:txBody>
          <a:bodyPr/>
          <a:lstStyle/>
          <a:p>
            <a:fld id="{0599C6BB-9D46-49DB-A52A-EC4AF8B7477F}"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Total Factor Productivity (TFP): </a:t>
            </a:r>
            <a:r>
              <a:rPr lang="en-US" sz="2000" dirty="0" err="1" smtClean="0"/>
              <a:t>SSA</a:t>
            </a:r>
            <a:r>
              <a:rPr lang="en-US" sz="2000" dirty="0" smtClean="0"/>
              <a:t> Compared with the Rest of the World, 1990-2005 </a:t>
            </a:r>
            <a:endParaRPr lang="en-US" sz="2000" dirty="0"/>
          </a:p>
        </p:txBody>
      </p:sp>
      <p:graphicFrame>
        <p:nvGraphicFramePr>
          <p:cNvPr id="5" name="Content Placeholder 4"/>
          <p:cNvGraphicFramePr>
            <a:graphicFrameLocks noGrp="1"/>
          </p:cNvGraphicFramePr>
          <p:nvPr>
            <p:ph sz="quarter" idx="1"/>
          </p:nvPr>
        </p:nvGraphicFramePr>
        <p:xfrm>
          <a:off x="457200" y="1600200"/>
          <a:ext cx="7696200" cy="4830064"/>
        </p:xfrm>
        <a:graphic>
          <a:graphicData uri="http://schemas.openxmlformats.org/drawingml/2006/table">
            <a:tbl>
              <a:tblPr firstRow="1" bandRow="1">
                <a:tableStyleId>{5C22544A-7EE6-4342-B048-85BDC9FD1C3A}</a:tableStyleId>
              </a:tblPr>
              <a:tblGrid>
                <a:gridCol w="3124200"/>
                <a:gridCol w="2438400"/>
                <a:gridCol w="2133600"/>
              </a:tblGrid>
              <a:tr h="370840">
                <a:tc>
                  <a:txBody>
                    <a:bodyPr/>
                    <a:lstStyle/>
                    <a:p>
                      <a:pPr marL="0" marR="182880">
                        <a:lnSpc>
                          <a:spcPct val="115000"/>
                        </a:lnSpc>
                        <a:spcBef>
                          <a:spcPts val="0"/>
                        </a:spcBef>
                        <a:spcAft>
                          <a:spcPts val="1000"/>
                        </a:spcAft>
                        <a:tabLst>
                          <a:tab pos="1810385" algn="l"/>
                        </a:tabLst>
                      </a:pPr>
                      <a:r>
                        <a:rPr lang="en-US" sz="1600" b="1" dirty="0">
                          <a:latin typeface="Cambria"/>
                          <a:ea typeface="Calibri"/>
                          <a:cs typeface="Times New Roman"/>
                        </a:rPr>
                        <a:t>Regions and income groups</a:t>
                      </a:r>
                      <a:endParaRPr lang="en-US" sz="1600" dirty="0">
                        <a:latin typeface="Cambria"/>
                        <a:ea typeface="Calibri"/>
                        <a:cs typeface="Times New Roman"/>
                      </a:endParaRPr>
                    </a:p>
                  </a:txBody>
                  <a:tcPr marL="68580" marR="68580" marT="0" marB="0" anchor="b"/>
                </a:tc>
                <a:tc>
                  <a:txBody>
                    <a:bodyPr/>
                    <a:lstStyle/>
                    <a:p>
                      <a:pPr marL="0" marR="182880">
                        <a:lnSpc>
                          <a:spcPct val="115000"/>
                        </a:lnSpc>
                        <a:spcBef>
                          <a:spcPts val="0"/>
                        </a:spcBef>
                        <a:spcAft>
                          <a:spcPts val="1000"/>
                        </a:spcAft>
                      </a:pPr>
                      <a:r>
                        <a:rPr lang="en-US" sz="1600" b="1" dirty="0" smtClean="0">
                          <a:latin typeface="Cambria"/>
                          <a:ea typeface="Calibri"/>
                          <a:cs typeface="Times New Roman"/>
                        </a:rPr>
                        <a:t>Absolute Level(Index</a:t>
                      </a:r>
                      <a:r>
                        <a:rPr lang="en-US" sz="1600" b="1" dirty="0">
                          <a:latin typeface="Cambria"/>
                          <a:ea typeface="Calibri"/>
                          <a:cs typeface="Times New Roman"/>
                        </a:rPr>
                        <a:t>, U.S. =100</a:t>
                      </a:r>
                      <a:r>
                        <a:rPr lang="en-US" sz="1600" b="1" dirty="0" smtClean="0">
                          <a:latin typeface="Cambria"/>
                          <a:ea typeface="Calibri"/>
                          <a:cs typeface="Times New Roman"/>
                        </a:rPr>
                        <a:t>) in 2005</a:t>
                      </a:r>
                      <a:endParaRPr lang="en-US" sz="1600" dirty="0">
                        <a:latin typeface="Cambria"/>
                        <a:ea typeface="Calibri"/>
                        <a:cs typeface="Times New Roman"/>
                      </a:endParaRPr>
                    </a:p>
                  </a:txBody>
                  <a:tcPr marL="68580" marR="68580" marT="0" marB="0" anchor="b"/>
                </a:tc>
                <a:tc>
                  <a:txBody>
                    <a:bodyPr/>
                    <a:lstStyle/>
                    <a:p>
                      <a:pPr marL="0" marR="182880">
                        <a:lnSpc>
                          <a:spcPct val="115000"/>
                        </a:lnSpc>
                        <a:spcBef>
                          <a:spcPts val="0"/>
                        </a:spcBef>
                        <a:spcAft>
                          <a:spcPts val="1000"/>
                        </a:spcAft>
                      </a:pPr>
                      <a:r>
                        <a:rPr lang="en-US" sz="1600" b="1" dirty="0">
                          <a:latin typeface="Cambria"/>
                          <a:ea typeface="Calibri"/>
                          <a:cs typeface="Times New Roman"/>
                        </a:rPr>
                        <a:t>Annual </a:t>
                      </a:r>
                      <a:r>
                        <a:rPr lang="en-US" sz="1600" b="1" dirty="0" smtClean="0">
                          <a:latin typeface="Cambria"/>
                          <a:ea typeface="Calibri"/>
                          <a:cs typeface="Times New Roman"/>
                        </a:rPr>
                        <a:t>growth rate</a:t>
                      </a:r>
                      <a:r>
                        <a:rPr lang="en-US" sz="1600" b="1" baseline="0" dirty="0" smtClean="0">
                          <a:latin typeface="Cambria"/>
                          <a:ea typeface="Calibri"/>
                          <a:cs typeface="Times New Roman"/>
                        </a:rPr>
                        <a:t> (%) 1990-2005</a:t>
                      </a:r>
                      <a:endParaRPr lang="en-US" sz="1600" dirty="0">
                        <a:latin typeface="Cambria"/>
                        <a:ea typeface="Calibri"/>
                        <a:cs typeface="Times New Roman"/>
                      </a:endParaRPr>
                    </a:p>
                  </a:txBody>
                  <a:tcPr marL="68580" marR="68580" marT="0" marB="0" anchor="b"/>
                </a:tc>
              </a:tr>
              <a:tr h="370840">
                <a:tc>
                  <a:txBody>
                    <a:bodyPr/>
                    <a:lstStyle/>
                    <a:p>
                      <a:pPr marL="0" marR="182880">
                        <a:lnSpc>
                          <a:spcPct val="115000"/>
                        </a:lnSpc>
                        <a:spcBef>
                          <a:spcPts val="0"/>
                        </a:spcBef>
                        <a:spcAft>
                          <a:spcPts val="1000"/>
                        </a:spcAft>
                        <a:tabLst>
                          <a:tab pos="1810385" algn="l"/>
                        </a:tabLst>
                      </a:pPr>
                      <a:r>
                        <a:rPr lang="en-US" sz="1600" dirty="0">
                          <a:latin typeface="Cambria"/>
                          <a:ea typeface="Calibri"/>
                          <a:cs typeface="Times New Roman"/>
                        </a:rPr>
                        <a:t>East Asia and the Pacific </a:t>
                      </a:r>
                    </a:p>
                  </a:txBody>
                  <a:tcPr marL="68580" marR="68580" marT="0" marB="0" anchor="b">
                    <a:solidFill>
                      <a:srgbClr val="66FF99"/>
                    </a:solidFill>
                  </a:tcPr>
                </a:tc>
                <a:tc>
                  <a:txBody>
                    <a:bodyPr/>
                    <a:lstStyle/>
                    <a:p>
                      <a:pPr marL="0" marR="182880" algn="r">
                        <a:lnSpc>
                          <a:spcPct val="115000"/>
                        </a:lnSpc>
                        <a:spcBef>
                          <a:spcPts val="0"/>
                        </a:spcBef>
                        <a:spcAft>
                          <a:spcPts val="1000"/>
                        </a:spcAft>
                      </a:pPr>
                      <a:r>
                        <a:rPr lang="en-US" sz="1600" dirty="0">
                          <a:latin typeface="Cambria"/>
                          <a:ea typeface="Calibri"/>
                          <a:cs typeface="Times New Roman"/>
                        </a:rPr>
                        <a:t>8.4</a:t>
                      </a:r>
                    </a:p>
                  </a:txBody>
                  <a:tcPr marL="68580" marR="68580" marT="0" marB="0" anchor="b">
                    <a:solidFill>
                      <a:srgbClr val="66FF99"/>
                    </a:solidFill>
                  </a:tcPr>
                </a:tc>
                <a:tc>
                  <a:txBody>
                    <a:bodyPr/>
                    <a:lstStyle/>
                    <a:p>
                      <a:pPr marL="0" marR="182880" algn="r">
                        <a:lnSpc>
                          <a:spcPct val="115000"/>
                        </a:lnSpc>
                        <a:spcBef>
                          <a:spcPts val="0"/>
                        </a:spcBef>
                        <a:spcAft>
                          <a:spcPts val="1000"/>
                        </a:spcAft>
                      </a:pPr>
                      <a:r>
                        <a:rPr lang="en-US" sz="1600" dirty="0">
                          <a:latin typeface="Cambria"/>
                          <a:ea typeface="Calibri"/>
                          <a:cs typeface="Times New Roman"/>
                        </a:rPr>
                        <a:t>5.1</a:t>
                      </a:r>
                    </a:p>
                  </a:txBody>
                  <a:tcPr marL="68580" marR="68580" marT="0" marB="0" anchor="b">
                    <a:solidFill>
                      <a:srgbClr val="66FF99"/>
                    </a:solidFill>
                  </a:tcPr>
                </a:tc>
              </a:tr>
              <a:tr h="370840">
                <a:tc>
                  <a:txBody>
                    <a:bodyPr/>
                    <a:lstStyle/>
                    <a:p>
                      <a:pPr marL="0" marR="182880">
                        <a:lnSpc>
                          <a:spcPct val="115000"/>
                        </a:lnSpc>
                        <a:spcBef>
                          <a:spcPts val="0"/>
                        </a:spcBef>
                        <a:spcAft>
                          <a:spcPts val="1000"/>
                        </a:spcAft>
                        <a:tabLst>
                          <a:tab pos="1810385" algn="l"/>
                        </a:tabLst>
                      </a:pPr>
                      <a:r>
                        <a:rPr lang="en-US" sz="1600" dirty="0">
                          <a:latin typeface="Cambria"/>
                          <a:ea typeface="Calibri"/>
                          <a:cs typeface="Times New Roman"/>
                        </a:rPr>
                        <a:t>Europe and Central Asia</a:t>
                      </a:r>
                    </a:p>
                  </a:txBody>
                  <a:tcPr marL="68580" marR="68580" marT="0" marB="0" anchor="b"/>
                </a:tc>
                <a:tc>
                  <a:txBody>
                    <a:bodyPr/>
                    <a:lstStyle/>
                    <a:p>
                      <a:pPr marL="0" marR="182880" algn="r">
                        <a:lnSpc>
                          <a:spcPct val="115000"/>
                        </a:lnSpc>
                        <a:spcBef>
                          <a:spcPts val="0"/>
                        </a:spcBef>
                        <a:spcAft>
                          <a:spcPts val="1000"/>
                        </a:spcAft>
                      </a:pPr>
                      <a:r>
                        <a:rPr lang="en-US" sz="1600" dirty="0">
                          <a:latin typeface="Cambria"/>
                          <a:ea typeface="Calibri"/>
                          <a:cs typeface="Times New Roman"/>
                        </a:rPr>
                        <a:t>21.7</a:t>
                      </a:r>
                    </a:p>
                  </a:txBody>
                  <a:tcPr marL="68580" marR="68580" marT="0" marB="0" anchor="b"/>
                </a:tc>
                <a:tc>
                  <a:txBody>
                    <a:bodyPr/>
                    <a:lstStyle/>
                    <a:p>
                      <a:pPr marL="0" marR="182880" algn="r">
                        <a:lnSpc>
                          <a:spcPct val="115000"/>
                        </a:lnSpc>
                        <a:spcBef>
                          <a:spcPts val="0"/>
                        </a:spcBef>
                        <a:spcAft>
                          <a:spcPts val="1000"/>
                        </a:spcAft>
                      </a:pPr>
                      <a:r>
                        <a:rPr lang="en-US" sz="1600" dirty="0">
                          <a:latin typeface="Cambria"/>
                          <a:ea typeface="Calibri"/>
                          <a:cs typeface="Times New Roman"/>
                        </a:rPr>
                        <a:t>2.2</a:t>
                      </a:r>
                    </a:p>
                  </a:txBody>
                  <a:tcPr marL="68580" marR="68580" marT="0" marB="0" anchor="b"/>
                </a:tc>
              </a:tr>
              <a:tr h="370840">
                <a:tc>
                  <a:txBody>
                    <a:bodyPr/>
                    <a:lstStyle/>
                    <a:p>
                      <a:pPr marL="0" marR="182880">
                        <a:lnSpc>
                          <a:spcPct val="115000"/>
                        </a:lnSpc>
                        <a:spcBef>
                          <a:spcPts val="0"/>
                        </a:spcBef>
                        <a:spcAft>
                          <a:spcPts val="1000"/>
                        </a:spcAft>
                        <a:tabLst>
                          <a:tab pos="1810385" algn="l"/>
                        </a:tabLst>
                      </a:pPr>
                      <a:r>
                        <a:rPr lang="en-US" sz="1600" dirty="0">
                          <a:latin typeface="Cambria"/>
                          <a:ea typeface="Calibri"/>
                          <a:cs typeface="Times New Roman"/>
                        </a:rPr>
                        <a:t>Latin America and the Caribbean </a:t>
                      </a:r>
                    </a:p>
                  </a:txBody>
                  <a:tcPr marL="68580" marR="68580" marT="0" marB="0" anchor="b"/>
                </a:tc>
                <a:tc>
                  <a:txBody>
                    <a:bodyPr/>
                    <a:lstStyle/>
                    <a:p>
                      <a:pPr marL="0" marR="182880" algn="r">
                        <a:lnSpc>
                          <a:spcPct val="115000"/>
                        </a:lnSpc>
                        <a:spcBef>
                          <a:spcPts val="0"/>
                        </a:spcBef>
                        <a:spcAft>
                          <a:spcPts val="1000"/>
                        </a:spcAft>
                      </a:pPr>
                      <a:r>
                        <a:rPr lang="en-US" sz="1600" dirty="0">
                          <a:latin typeface="Cambria"/>
                          <a:ea typeface="Calibri"/>
                          <a:cs typeface="Times New Roman"/>
                        </a:rPr>
                        <a:t>19.3</a:t>
                      </a:r>
                    </a:p>
                  </a:txBody>
                  <a:tcPr marL="68580" marR="68580" marT="0" marB="0" anchor="b"/>
                </a:tc>
                <a:tc>
                  <a:txBody>
                    <a:bodyPr/>
                    <a:lstStyle/>
                    <a:p>
                      <a:pPr marL="0" marR="182880" algn="r">
                        <a:lnSpc>
                          <a:spcPct val="115000"/>
                        </a:lnSpc>
                        <a:spcBef>
                          <a:spcPts val="0"/>
                        </a:spcBef>
                        <a:spcAft>
                          <a:spcPts val="1000"/>
                        </a:spcAft>
                      </a:pPr>
                      <a:r>
                        <a:rPr lang="en-US" sz="1600" dirty="0">
                          <a:latin typeface="Cambria"/>
                          <a:ea typeface="Calibri"/>
                          <a:cs typeface="Times New Roman"/>
                        </a:rPr>
                        <a:t>0.2</a:t>
                      </a:r>
                    </a:p>
                  </a:txBody>
                  <a:tcPr marL="68580" marR="68580" marT="0" marB="0" anchor="b"/>
                </a:tc>
              </a:tr>
              <a:tr h="370840">
                <a:tc>
                  <a:txBody>
                    <a:bodyPr/>
                    <a:lstStyle/>
                    <a:p>
                      <a:pPr marL="0" marR="182880">
                        <a:lnSpc>
                          <a:spcPct val="115000"/>
                        </a:lnSpc>
                        <a:spcBef>
                          <a:spcPts val="0"/>
                        </a:spcBef>
                        <a:spcAft>
                          <a:spcPts val="1000"/>
                        </a:spcAft>
                        <a:tabLst>
                          <a:tab pos="1810385" algn="l"/>
                        </a:tabLst>
                      </a:pPr>
                      <a:r>
                        <a:rPr lang="en-US" sz="1600" dirty="0">
                          <a:latin typeface="Cambria"/>
                          <a:ea typeface="Calibri"/>
                          <a:cs typeface="Times New Roman"/>
                        </a:rPr>
                        <a:t>Middle East and North Africa </a:t>
                      </a:r>
                    </a:p>
                  </a:txBody>
                  <a:tcPr marL="68580" marR="68580" marT="0" marB="0" anchor="b"/>
                </a:tc>
                <a:tc>
                  <a:txBody>
                    <a:bodyPr/>
                    <a:lstStyle/>
                    <a:p>
                      <a:pPr marL="0" marR="182880" algn="r">
                        <a:lnSpc>
                          <a:spcPct val="115000"/>
                        </a:lnSpc>
                        <a:spcBef>
                          <a:spcPts val="0"/>
                        </a:spcBef>
                        <a:spcAft>
                          <a:spcPts val="1000"/>
                        </a:spcAft>
                      </a:pPr>
                      <a:r>
                        <a:rPr lang="en-US" sz="1600" dirty="0">
                          <a:latin typeface="Cambria"/>
                          <a:ea typeface="Calibri"/>
                          <a:cs typeface="Times New Roman"/>
                        </a:rPr>
                        <a:t>13.3</a:t>
                      </a:r>
                    </a:p>
                  </a:txBody>
                  <a:tcPr marL="68580" marR="68580" marT="0" marB="0" anchor="b"/>
                </a:tc>
                <a:tc>
                  <a:txBody>
                    <a:bodyPr/>
                    <a:lstStyle/>
                    <a:p>
                      <a:pPr marL="0" marR="182880" algn="r">
                        <a:lnSpc>
                          <a:spcPct val="115000"/>
                        </a:lnSpc>
                        <a:spcBef>
                          <a:spcPts val="0"/>
                        </a:spcBef>
                        <a:spcAft>
                          <a:spcPts val="1000"/>
                        </a:spcAft>
                      </a:pPr>
                      <a:r>
                        <a:rPr lang="en-US" sz="1600" dirty="0">
                          <a:latin typeface="Cambria"/>
                          <a:ea typeface="Calibri"/>
                          <a:cs typeface="Times New Roman"/>
                        </a:rPr>
                        <a:t>0.5</a:t>
                      </a:r>
                    </a:p>
                  </a:txBody>
                  <a:tcPr marL="68580" marR="68580" marT="0" marB="0" anchor="b"/>
                </a:tc>
              </a:tr>
              <a:tr h="370840">
                <a:tc>
                  <a:txBody>
                    <a:bodyPr/>
                    <a:lstStyle/>
                    <a:p>
                      <a:pPr marL="0" marR="182880">
                        <a:lnSpc>
                          <a:spcPct val="115000"/>
                        </a:lnSpc>
                        <a:spcBef>
                          <a:spcPts val="0"/>
                        </a:spcBef>
                        <a:spcAft>
                          <a:spcPts val="1000"/>
                        </a:spcAft>
                        <a:tabLst>
                          <a:tab pos="1810385" algn="l"/>
                        </a:tabLst>
                      </a:pPr>
                      <a:r>
                        <a:rPr lang="en-US" sz="1600" dirty="0">
                          <a:latin typeface="Cambria"/>
                          <a:ea typeface="Calibri"/>
                          <a:cs typeface="Times New Roman"/>
                        </a:rPr>
                        <a:t>South Asia </a:t>
                      </a:r>
                    </a:p>
                  </a:txBody>
                  <a:tcPr marL="68580" marR="68580" marT="0" marB="0" anchor="b"/>
                </a:tc>
                <a:tc>
                  <a:txBody>
                    <a:bodyPr/>
                    <a:lstStyle/>
                    <a:p>
                      <a:pPr marL="0" marR="182880" algn="r">
                        <a:lnSpc>
                          <a:spcPct val="115000"/>
                        </a:lnSpc>
                        <a:spcBef>
                          <a:spcPts val="0"/>
                        </a:spcBef>
                        <a:spcAft>
                          <a:spcPts val="1000"/>
                        </a:spcAft>
                      </a:pPr>
                      <a:r>
                        <a:rPr lang="en-US" sz="1600" dirty="0">
                          <a:latin typeface="Cambria"/>
                          <a:ea typeface="Calibri"/>
                          <a:cs typeface="Times New Roman"/>
                        </a:rPr>
                        <a:t>5.8</a:t>
                      </a:r>
                    </a:p>
                  </a:txBody>
                  <a:tcPr marL="68580" marR="68580" marT="0" marB="0" anchor="b"/>
                </a:tc>
                <a:tc>
                  <a:txBody>
                    <a:bodyPr/>
                    <a:lstStyle/>
                    <a:p>
                      <a:pPr marL="0" marR="182880" algn="r">
                        <a:lnSpc>
                          <a:spcPct val="115000"/>
                        </a:lnSpc>
                        <a:spcBef>
                          <a:spcPts val="0"/>
                        </a:spcBef>
                        <a:spcAft>
                          <a:spcPts val="1000"/>
                        </a:spcAft>
                      </a:pPr>
                      <a:r>
                        <a:rPr lang="en-US" sz="1600" dirty="0">
                          <a:latin typeface="Cambria"/>
                          <a:ea typeface="Calibri"/>
                          <a:cs typeface="Times New Roman"/>
                        </a:rPr>
                        <a:t>2.3</a:t>
                      </a:r>
                    </a:p>
                  </a:txBody>
                  <a:tcPr marL="68580" marR="68580" marT="0" marB="0" anchor="b"/>
                </a:tc>
              </a:tr>
              <a:tr h="370840">
                <a:tc>
                  <a:txBody>
                    <a:bodyPr/>
                    <a:lstStyle/>
                    <a:p>
                      <a:pPr marL="0" marR="182880">
                        <a:lnSpc>
                          <a:spcPct val="115000"/>
                        </a:lnSpc>
                        <a:spcBef>
                          <a:spcPts val="0"/>
                        </a:spcBef>
                        <a:spcAft>
                          <a:spcPts val="1000"/>
                        </a:spcAft>
                        <a:tabLst>
                          <a:tab pos="1810385" algn="l"/>
                        </a:tabLst>
                      </a:pPr>
                      <a:r>
                        <a:rPr lang="en-US" sz="1600" dirty="0">
                          <a:latin typeface="Cambria"/>
                          <a:ea typeface="Calibri"/>
                          <a:cs typeface="Times New Roman"/>
                        </a:rPr>
                        <a:t>Sub-Saharan Africa</a:t>
                      </a:r>
                    </a:p>
                  </a:txBody>
                  <a:tcPr marL="68580" marR="68580" marT="0" marB="0" anchor="b">
                    <a:solidFill>
                      <a:srgbClr val="00B0F0"/>
                    </a:solidFill>
                  </a:tcPr>
                </a:tc>
                <a:tc>
                  <a:txBody>
                    <a:bodyPr/>
                    <a:lstStyle/>
                    <a:p>
                      <a:pPr marL="0" marR="182880" algn="r">
                        <a:lnSpc>
                          <a:spcPct val="115000"/>
                        </a:lnSpc>
                        <a:spcBef>
                          <a:spcPts val="0"/>
                        </a:spcBef>
                        <a:spcAft>
                          <a:spcPts val="1000"/>
                        </a:spcAft>
                      </a:pPr>
                      <a:r>
                        <a:rPr lang="en-US" sz="1600" dirty="0">
                          <a:latin typeface="Cambria"/>
                          <a:ea typeface="Calibri"/>
                          <a:cs typeface="Times New Roman"/>
                        </a:rPr>
                        <a:t>5.6</a:t>
                      </a:r>
                    </a:p>
                  </a:txBody>
                  <a:tcPr marL="68580" marR="68580" marT="0" marB="0" anchor="b">
                    <a:solidFill>
                      <a:srgbClr val="00B0F0"/>
                    </a:solidFill>
                  </a:tcPr>
                </a:tc>
                <a:tc>
                  <a:txBody>
                    <a:bodyPr/>
                    <a:lstStyle/>
                    <a:p>
                      <a:pPr marL="0" marR="182880" algn="r">
                        <a:lnSpc>
                          <a:spcPct val="115000"/>
                        </a:lnSpc>
                        <a:spcBef>
                          <a:spcPts val="0"/>
                        </a:spcBef>
                        <a:spcAft>
                          <a:spcPts val="1000"/>
                        </a:spcAft>
                      </a:pPr>
                      <a:r>
                        <a:rPr lang="en-US" sz="1600" dirty="0">
                          <a:latin typeface="Cambria"/>
                          <a:ea typeface="Calibri"/>
                          <a:cs typeface="Times New Roman"/>
                        </a:rPr>
                        <a:t>0.2</a:t>
                      </a:r>
                    </a:p>
                  </a:txBody>
                  <a:tcPr marL="68580" marR="68580" marT="0" marB="0" anchor="b">
                    <a:solidFill>
                      <a:srgbClr val="00B0F0"/>
                    </a:solidFill>
                  </a:tcPr>
                </a:tc>
              </a:tr>
              <a:tr h="370840">
                <a:tc>
                  <a:txBody>
                    <a:bodyPr/>
                    <a:lstStyle/>
                    <a:p>
                      <a:pPr marL="0" marR="182880">
                        <a:lnSpc>
                          <a:spcPct val="115000"/>
                        </a:lnSpc>
                        <a:spcBef>
                          <a:spcPts val="0"/>
                        </a:spcBef>
                        <a:spcAft>
                          <a:spcPts val="1000"/>
                        </a:spcAft>
                        <a:tabLst>
                          <a:tab pos="1810385" algn="l"/>
                        </a:tabLst>
                      </a:pPr>
                      <a:r>
                        <a:rPr lang="en-US" sz="1600" dirty="0">
                          <a:latin typeface="Cambria"/>
                          <a:ea typeface="Calibri"/>
                          <a:cs typeface="Times New Roman"/>
                        </a:rPr>
                        <a:t>High-income OECD</a:t>
                      </a:r>
                    </a:p>
                  </a:txBody>
                  <a:tcPr marL="68580" marR="68580" marT="0" marB="0" anchor="b"/>
                </a:tc>
                <a:tc>
                  <a:txBody>
                    <a:bodyPr/>
                    <a:lstStyle/>
                    <a:p>
                      <a:pPr marL="0" marR="182880" algn="r">
                        <a:lnSpc>
                          <a:spcPct val="115000"/>
                        </a:lnSpc>
                        <a:spcBef>
                          <a:spcPts val="0"/>
                        </a:spcBef>
                        <a:spcAft>
                          <a:spcPts val="1000"/>
                        </a:spcAft>
                      </a:pPr>
                      <a:r>
                        <a:rPr lang="en-US" sz="1600" dirty="0">
                          <a:latin typeface="Cambria"/>
                          <a:ea typeface="Calibri"/>
                          <a:cs typeface="Times New Roman"/>
                        </a:rPr>
                        <a:t>77.1</a:t>
                      </a:r>
                    </a:p>
                  </a:txBody>
                  <a:tcPr marL="68580" marR="68580" marT="0" marB="0" anchor="b"/>
                </a:tc>
                <a:tc>
                  <a:txBody>
                    <a:bodyPr/>
                    <a:lstStyle/>
                    <a:p>
                      <a:pPr marL="0" marR="182880" algn="r">
                        <a:lnSpc>
                          <a:spcPct val="115000"/>
                        </a:lnSpc>
                        <a:spcBef>
                          <a:spcPts val="0"/>
                        </a:spcBef>
                        <a:spcAft>
                          <a:spcPts val="1000"/>
                        </a:spcAft>
                      </a:pPr>
                      <a:r>
                        <a:rPr lang="en-US" sz="1600" dirty="0">
                          <a:latin typeface="Cambria"/>
                          <a:ea typeface="Calibri"/>
                          <a:cs typeface="Times New Roman"/>
                        </a:rPr>
                        <a:t>1.3</a:t>
                      </a:r>
                    </a:p>
                  </a:txBody>
                  <a:tcPr marL="68580" marR="68580" marT="0" marB="0" anchor="b"/>
                </a:tc>
              </a:tr>
              <a:tr h="370840">
                <a:tc>
                  <a:txBody>
                    <a:bodyPr/>
                    <a:lstStyle/>
                    <a:p>
                      <a:pPr marL="0" marR="182880">
                        <a:lnSpc>
                          <a:spcPct val="115000"/>
                        </a:lnSpc>
                        <a:spcBef>
                          <a:spcPts val="0"/>
                        </a:spcBef>
                        <a:spcAft>
                          <a:spcPts val="1000"/>
                        </a:spcAft>
                        <a:tabLst>
                          <a:tab pos="1810385" algn="l"/>
                        </a:tabLst>
                      </a:pPr>
                      <a:r>
                        <a:rPr lang="en-US" sz="1600" dirty="0">
                          <a:latin typeface="Cambria"/>
                          <a:ea typeface="Calibri"/>
                          <a:cs typeface="Times New Roman"/>
                        </a:rPr>
                        <a:t>High-income non-OECD</a:t>
                      </a:r>
                    </a:p>
                  </a:txBody>
                  <a:tcPr marL="68580" marR="68580" marT="0" marB="0" anchor="b"/>
                </a:tc>
                <a:tc>
                  <a:txBody>
                    <a:bodyPr/>
                    <a:lstStyle/>
                    <a:p>
                      <a:pPr marL="0" marR="182880" algn="r">
                        <a:lnSpc>
                          <a:spcPct val="115000"/>
                        </a:lnSpc>
                        <a:spcBef>
                          <a:spcPts val="0"/>
                        </a:spcBef>
                        <a:spcAft>
                          <a:spcPts val="1000"/>
                        </a:spcAft>
                      </a:pPr>
                      <a:r>
                        <a:rPr lang="en-US" sz="1600" dirty="0">
                          <a:latin typeface="Cambria"/>
                          <a:ea typeface="Calibri"/>
                          <a:cs typeface="Times New Roman"/>
                        </a:rPr>
                        <a:t>53.1</a:t>
                      </a:r>
                    </a:p>
                  </a:txBody>
                  <a:tcPr marL="68580" marR="68580" marT="0" marB="0" anchor="b"/>
                </a:tc>
                <a:tc>
                  <a:txBody>
                    <a:bodyPr/>
                    <a:lstStyle/>
                    <a:p>
                      <a:pPr marL="0" marR="182880" algn="r">
                        <a:lnSpc>
                          <a:spcPct val="115000"/>
                        </a:lnSpc>
                        <a:spcBef>
                          <a:spcPts val="0"/>
                        </a:spcBef>
                        <a:spcAft>
                          <a:spcPts val="1000"/>
                        </a:spcAft>
                      </a:pPr>
                      <a:r>
                        <a:rPr lang="en-US" sz="1600" dirty="0">
                          <a:latin typeface="Cambria"/>
                          <a:ea typeface="Calibri"/>
                          <a:cs typeface="Times New Roman"/>
                        </a:rPr>
                        <a:t>0.7</a:t>
                      </a:r>
                    </a:p>
                  </a:txBody>
                  <a:tcPr marL="68580" marR="68580" marT="0" marB="0" anchor="b"/>
                </a:tc>
              </a:tr>
              <a:tr h="370840">
                <a:tc>
                  <a:txBody>
                    <a:bodyPr/>
                    <a:lstStyle/>
                    <a:p>
                      <a:pPr marL="0" marR="182880">
                        <a:lnSpc>
                          <a:spcPct val="115000"/>
                        </a:lnSpc>
                        <a:spcBef>
                          <a:spcPts val="0"/>
                        </a:spcBef>
                        <a:spcAft>
                          <a:spcPts val="1000"/>
                        </a:spcAft>
                        <a:tabLst>
                          <a:tab pos="1810385" algn="l"/>
                        </a:tabLst>
                      </a:pPr>
                      <a:r>
                        <a:rPr lang="en-US" sz="1600" dirty="0">
                          <a:latin typeface="Cambria"/>
                          <a:ea typeface="Calibri"/>
                          <a:cs typeface="Times New Roman"/>
                        </a:rPr>
                        <a:t>Upper-middle-income</a:t>
                      </a:r>
                    </a:p>
                  </a:txBody>
                  <a:tcPr marL="68580" marR="68580" marT="0" marB="0" anchor="b"/>
                </a:tc>
                <a:tc>
                  <a:txBody>
                    <a:bodyPr/>
                    <a:lstStyle/>
                    <a:p>
                      <a:pPr marL="0" marR="182880" algn="r">
                        <a:lnSpc>
                          <a:spcPct val="115000"/>
                        </a:lnSpc>
                        <a:spcBef>
                          <a:spcPts val="0"/>
                        </a:spcBef>
                        <a:spcAft>
                          <a:spcPts val="1000"/>
                        </a:spcAft>
                      </a:pPr>
                      <a:r>
                        <a:rPr lang="en-US" sz="1600" dirty="0">
                          <a:latin typeface="Cambria"/>
                          <a:ea typeface="Calibri"/>
                          <a:cs typeface="Times New Roman"/>
                        </a:rPr>
                        <a:t>23.7</a:t>
                      </a:r>
                    </a:p>
                  </a:txBody>
                  <a:tcPr marL="68580" marR="68580" marT="0" marB="0" anchor="b"/>
                </a:tc>
                <a:tc>
                  <a:txBody>
                    <a:bodyPr/>
                    <a:lstStyle/>
                    <a:p>
                      <a:pPr marL="0" marR="182880" algn="r">
                        <a:lnSpc>
                          <a:spcPct val="115000"/>
                        </a:lnSpc>
                        <a:spcBef>
                          <a:spcPts val="0"/>
                        </a:spcBef>
                        <a:spcAft>
                          <a:spcPts val="1000"/>
                        </a:spcAft>
                      </a:pPr>
                      <a:r>
                        <a:rPr lang="en-US" sz="1600" dirty="0">
                          <a:latin typeface="Cambria"/>
                          <a:ea typeface="Calibri"/>
                          <a:cs typeface="Times New Roman"/>
                        </a:rPr>
                        <a:t>1.2</a:t>
                      </a:r>
                    </a:p>
                  </a:txBody>
                  <a:tcPr marL="68580" marR="68580" marT="0" marB="0" anchor="b"/>
                </a:tc>
              </a:tr>
              <a:tr h="370840">
                <a:tc>
                  <a:txBody>
                    <a:bodyPr/>
                    <a:lstStyle/>
                    <a:p>
                      <a:pPr marL="0" marR="182880">
                        <a:lnSpc>
                          <a:spcPct val="115000"/>
                        </a:lnSpc>
                        <a:spcBef>
                          <a:spcPts val="0"/>
                        </a:spcBef>
                        <a:spcAft>
                          <a:spcPts val="1000"/>
                        </a:spcAft>
                        <a:tabLst>
                          <a:tab pos="1810385" algn="l"/>
                        </a:tabLst>
                      </a:pPr>
                      <a:r>
                        <a:rPr lang="en-US" sz="1600" dirty="0">
                          <a:latin typeface="Cambria"/>
                          <a:ea typeface="Calibri"/>
                          <a:cs typeface="Times New Roman"/>
                        </a:rPr>
                        <a:t>Lower-middle-income countries </a:t>
                      </a:r>
                    </a:p>
                  </a:txBody>
                  <a:tcPr marL="68580" marR="68580" marT="0" marB="0" anchor="b"/>
                </a:tc>
                <a:tc>
                  <a:txBody>
                    <a:bodyPr/>
                    <a:lstStyle/>
                    <a:p>
                      <a:pPr marL="0" marR="182880" algn="r">
                        <a:lnSpc>
                          <a:spcPct val="115000"/>
                        </a:lnSpc>
                        <a:spcBef>
                          <a:spcPts val="0"/>
                        </a:spcBef>
                        <a:spcAft>
                          <a:spcPts val="1000"/>
                        </a:spcAft>
                      </a:pPr>
                      <a:r>
                        <a:rPr lang="en-US" sz="1600" dirty="0">
                          <a:latin typeface="Cambria"/>
                          <a:ea typeface="Calibri"/>
                          <a:cs typeface="Times New Roman"/>
                        </a:rPr>
                        <a:t>9.6</a:t>
                      </a:r>
                    </a:p>
                  </a:txBody>
                  <a:tcPr marL="68580" marR="68580" marT="0" marB="0" anchor="b"/>
                </a:tc>
                <a:tc>
                  <a:txBody>
                    <a:bodyPr/>
                    <a:lstStyle/>
                    <a:p>
                      <a:pPr marL="0" marR="182880" algn="r">
                        <a:lnSpc>
                          <a:spcPct val="115000"/>
                        </a:lnSpc>
                        <a:spcBef>
                          <a:spcPts val="0"/>
                        </a:spcBef>
                        <a:spcAft>
                          <a:spcPts val="1000"/>
                        </a:spcAft>
                      </a:pPr>
                      <a:r>
                        <a:rPr lang="en-US" sz="1600" dirty="0">
                          <a:latin typeface="Cambria"/>
                          <a:ea typeface="Calibri"/>
                          <a:cs typeface="Times New Roman"/>
                        </a:rPr>
                        <a:t>3.2</a:t>
                      </a:r>
                    </a:p>
                  </a:txBody>
                  <a:tcPr marL="68580" marR="68580" marT="0" marB="0" anchor="b"/>
                </a:tc>
              </a:tr>
              <a:tr h="370840">
                <a:tc>
                  <a:txBody>
                    <a:bodyPr/>
                    <a:lstStyle/>
                    <a:p>
                      <a:pPr marL="0" marR="182880">
                        <a:lnSpc>
                          <a:spcPct val="115000"/>
                        </a:lnSpc>
                        <a:spcBef>
                          <a:spcPts val="0"/>
                        </a:spcBef>
                        <a:spcAft>
                          <a:spcPts val="1000"/>
                        </a:spcAft>
                      </a:pPr>
                      <a:r>
                        <a:rPr lang="en-US" sz="1600" dirty="0">
                          <a:latin typeface="Cambria"/>
                          <a:ea typeface="Calibri"/>
                          <a:cs typeface="Times New Roman"/>
                        </a:rPr>
                        <a:t>Low-income countries</a:t>
                      </a:r>
                    </a:p>
                  </a:txBody>
                  <a:tcPr marL="68580" marR="68580" marT="0" marB="0" anchor="b">
                    <a:solidFill>
                      <a:srgbClr val="00B050"/>
                    </a:solidFill>
                  </a:tcPr>
                </a:tc>
                <a:tc>
                  <a:txBody>
                    <a:bodyPr/>
                    <a:lstStyle/>
                    <a:p>
                      <a:pPr marL="0" marR="182880" algn="r">
                        <a:lnSpc>
                          <a:spcPct val="115000"/>
                        </a:lnSpc>
                        <a:spcBef>
                          <a:spcPts val="0"/>
                        </a:spcBef>
                        <a:spcAft>
                          <a:spcPts val="1000"/>
                        </a:spcAft>
                      </a:pPr>
                      <a:r>
                        <a:rPr lang="en-US" sz="1600" dirty="0">
                          <a:latin typeface="Cambria"/>
                          <a:ea typeface="Calibri"/>
                          <a:cs typeface="Times New Roman"/>
                        </a:rPr>
                        <a:t>5.2</a:t>
                      </a:r>
                    </a:p>
                  </a:txBody>
                  <a:tcPr marL="68580" marR="68580" marT="0" marB="0" anchor="b">
                    <a:solidFill>
                      <a:srgbClr val="00B050"/>
                    </a:solidFill>
                  </a:tcPr>
                </a:tc>
                <a:tc>
                  <a:txBody>
                    <a:bodyPr/>
                    <a:lstStyle/>
                    <a:p>
                      <a:pPr marL="0" marR="182880" algn="r">
                        <a:lnSpc>
                          <a:spcPct val="115000"/>
                        </a:lnSpc>
                        <a:spcBef>
                          <a:spcPts val="0"/>
                        </a:spcBef>
                        <a:spcAft>
                          <a:spcPts val="1000"/>
                        </a:spcAft>
                      </a:pPr>
                      <a:r>
                        <a:rPr lang="en-US" sz="1600" dirty="0">
                          <a:latin typeface="Cambria"/>
                          <a:ea typeface="Calibri"/>
                          <a:cs typeface="Times New Roman"/>
                        </a:rPr>
                        <a:t>1.7</a:t>
                      </a:r>
                    </a:p>
                  </a:txBody>
                  <a:tcPr marL="68580" marR="68580" marT="0" marB="0" anchor="b">
                    <a:solidFill>
                      <a:srgbClr val="00B050"/>
                    </a:solidFill>
                  </a:tcPr>
                </a:tc>
              </a:tr>
            </a:tbl>
          </a:graphicData>
        </a:graphic>
      </p:graphicFrame>
      <p:sp>
        <p:nvSpPr>
          <p:cNvPr id="4" name="Slide Number Placeholder 3"/>
          <p:cNvSpPr>
            <a:spLocks noGrp="1"/>
          </p:cNvSpPr>
          <p:nvPr>
            <p:ph type="sldNum" sz="quarter" idx="15"/>
          </p:nvPr>
        </p:nvSpPr>
        <p:spPr/>
        <p:txBody>
          <a:bodyPr/>
          <a:lstStyle/>
          <a:p>
            <a:fld id="{0599C6BB-9D46-49DB-A52A-EC4AF8B7477F}" type="slidenum">
              <a:rPr lang="en-US" smtClean="0"/>
              <a:pPr/>
              <a:t>4</a:t>
            </a:fld>
            <a:endParaRPr lang="en-US" dirty="0"/>
          </a:p>
        </p:txBody>
      </p:sp>
      <p:sp>
        <p:nvSpPr>
          <p:cNvPr id="6" name="TextBox 5"/>
          <p:cNvSpPr txBox="1"/>
          <p:nvPr/>
        </p:nvSpPr>
        <p:spPr>
          <a:xfrm>
            <a:off x="685800" y="6488668"/>
            <a:ext cx="2667000" cy="307777"/>
          </a:xfrm>
          <a:prstGeom prst="rect">
            <a:avLst/>
          </a:prstGeom>
          <a:noFill/>
        </p:spPr>
        <p:txBody>
          <a:bodyPr wrap="square" rtlCol="0">
            <a:spAutoFit/>
          </a:bodyPr>
          <a:lstStyle/>
          <a:p>
            <a:r>
              <a:rPr lang="en-US" sz="1400" i="1" dirty="0" smtClean="0"/>
              <a:t>Source: UNIDO, 2009</a:t>
            </a:r>
            <a:endParaRPr lang="en-US" sz="14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dirty="0" smtClean="0"/>
              <a:t>What are the Key Findings?</a:t>
            </a:r>
            <a:endParaRPr lang="en-US" dirty="0"/>
          </a:p>
        </p:txBody>
      </p:sp>
      <p:sp>
        <p:nvSpPr>
          <p:cNvPr id="3" name="Content Placeholder 2"/>
          <p:cNvSpPr>
            <a:spLocks noGrp="1"/>
          </p:cNvSpPr>
          <p:nvPr>
            <p:ph sz="quarter" idx="1"/>
          </p:nvPr>
        </p:nvSpPr>
        <p:spPr>
          <a:xfrm>
            <a:off x="457200" y="1143000"/>
            <a:ext cx="7467600" cy="5330952"/>
          </a:xfrm>
        </p:spPr>
        <p:txBody>
          <a:bodyPr>
            <a:normAutofit fontScale="85000" lnSpcReduction="10000"/>
          </a:bodyPr>
          <a:lstStyle/>
          <a:p>
            <a:endParaRPr lang="en-US" dirty="0" smtClean="0"/>
          </a:p>
          <a:p>
            <a:r>
              <a:rPr lang="en-US" dirty="0" smtClean="0"/>
              <a:t>While Southern Africa needs more trade (esp. export) and FDI,  the potential for technology absorption through existing trade and FDI has not been fully realized.</a:t>
            </a:r>
          </a:p>
          <a:p>
            <a:endParaRPr lang="en-US" dirty="0" smtClean="0"/>
          </a:p>
          <a:p>
            <a:r>
              <a:rPr lang="en-US" dirty="0" smtClean="0"/>
              <a:t>Low absorptive capacity appears to be the leading constraint to greater technology absorption, with the shortage of skills being the most significant factor behind.</a:t>
            </a:r>
          </a:p>
          <a:p>
            <a:endParaRPr lang="en-US" dirty="0" smtClean="0"/>
          </a:p>
          <a:p>
            <a:r>
              <a:rPr lang="en-US" dirty="0" smtClean="0"/>
              <a:t>In addition to improving investment climate, governments could strengthen absorptive capacity through: </a:t>
            </a:r>
          </a:p>
          <a:p>
            <a:pPr lvl="1"/>
            <a:r>
              <a:rPr lang="en-US" dirty="0" smtClean="0"/>
              <a:t>increasing skills supply, </a:t>
            </a:r>
          </a:p>
          <a:p>
            <a:pPr lvl="1"/>
            <a:r>
              <a:rPr lang="en-US" dirty="0" smtClean="0"/>
              <a:t>supporting learning through trade, </a:t>
            </a:r>
          </a:p>
          <a:p>
            <a:pPr lvl="1"/>
            <a:r>
              <a:rPr lang="en-US" dirty="0" smtClean="0"/>
              <a:t>taking more proactive actions to increase </a:t>
            </a:r>
            <a:r>
              <a:rPr lang="en-US" dirty="0" err="1" smtClean="0"/>
              <a:t>FDI</a:t>
            </a:r>
            <a:r>
              <a:rPr lang="en-US" dirty="0" smtClean="0"/>
              <a:t> spillovers,</a:t>
            </a:r>
          </a:p>
          <a:p>
            <a:pPr lvl="1"/>
            <a:r>
              <a:rPr lang="en-US" dirty="0" smtClean="0"/>
              <a:t>encouraging firm level R&amp;D activities.  </a:t>
            </a:r>
            <a:endParaRPr lang="en-US" dirty="0"/>
          </a:p>
        </p:txBody>
      </p:sp>
      <p:sp>
        <p:nvSpPr>
          <p:cNvPr id="4" name="Slide Number Placeholder 3"/>
          <p:cNvSpPr>
            <a:spLocks noGrp="1"/>
          </p:cNvSpPr>
          <p:nvPr>
            <p:ph type="sldNum" sz="quarter" idx="15"/>
          </p:nvPr>
        </p:nvSpPr>
        <p:spPr/>
        <p:txBody>
          <a:bodyPr/>
          <a:lstStyle/>
          <a:p>
            <a:fld id="{0599C6BB-9D46-49DB-A52A-EC4AF8B7477F}"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819400"/>
            <a:ext cx="7467600" cy="1143000"/>
          </a:xfrm>
        </p:spPr>
        <p:txBody>
          <a:bodyPr/>
          <a:lstStyle/>
          <a:p>
            <a:r>
              <a:rPr lang="en-US" sz="3200" dirty="0" smtClean="0">
                <a:solidFill>
                  <a:schemeClr val="tx1">
                    <a:lumMod val="95000"/>
                    <a:lumOff val="5000"/>
                  </a:schemeClr>
                </a:solidFill>
              </a:rPr>
              <a:t>Channels  For technology </a:t>
            </a:r>
            <a:r>
              <a:rPr lang="en-US" sz="3200" smtClean="0">
                <a:solidFill>
                  <a:schemeClr val="tx1">
                    <a:lumMod val="95000"/>
                    <a:lumOff val="5000"/>
                  </a:schemeClr>
                </a:solidFill>
              </a:rPr>
              <a:t>acquisition absorption </a:t>
            </a:r>
            <a:endParaRPr lang="en-US" dirty="0"/>
          </a:p>
        </p:txBody>
      </p:sp>
      <p:sp>
        <p:nvSpPr>
          <p:cNvPr id="4" name="Slide Number Placeholder 3"/>
          <p:cNvSpPr>
            <a:spLocks noGrp="1"/>
          </p:cNvSpPr>
          <p:nvPr>
            <p:ph type="sldNum" sz="quarter" idx="11"/>
          </p:nvPr>
        </p:nvSpPr>
        <p:spPr/>
        <p:txBody>
          <a:bodyPr/>
          <a:lstStyle/>
          <a:p>
            <a:fld id="{0599C6BB-9D46-49DB-A52A-EC4AF8B7477F}"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67600" cy="563562"/>
          </a:xfrm>
        </p:spPr>
        <p:txBody>
          <a:bodyPr>
            <a:normAutofit/>
          </a:bodyPr>
          <a:lstStyle/>
          <a:p>
            <a:r>
              <a:rPr lang="en-US" sz="2800" dirty="0" smtClean="0">
                <a:solidFill>
                  <a:schemeClr val="tx1">
                    <a:lumMod val="95000"/>
                    <a:lumOff val="5000"/>
                  </a:schemeClr>
                </a:solidFill>
              </a:rPr>
              <a:t>Channels of technology absorption </a:t>
            </a:r>
            <a:endParaRPr lang="en-US" sz="2800" dirty="0">
              <a:solidFill>
                <a:schemeClr val="tx1">
                  <a:lumMod val="95000"/>
                  <a:lumOff val="5000"/>
                </a:schemeClr>
              </a:solidFill>
            </a:endParaRPr>
          </a:p>
        </p:txBody>
      </p:sp>
      <p:sp>
        <p:nvSpPr>
          <p:cNvPr id="3" name="Content Placeholder 2"/>
          <p:cNvSpPr>
            <a:spLocks noGrp="1"/>
          </p:cNvSpPr>
          <p:nvPr>
            <p:ph sz="quarter" idx="1"/>
          </p:nvPr>
        </p:nvSpPr>
        <p:spPr>
          <a:xfrm>
            <a:off x="457200" y="914400"/>
            <a:ext cx="7848600" cy="5407152"/>
          </a:xfrm>
        </p:spPr>
        <p:txBody>
          <a:bodyPr>
            <a:normAutofit/>
          </a:bodyPr>
          <a:lstStyle/>
          <a:p>
            <a:r>
              <a:rPr lang="en-US" b="1" dirty="0" smtClean="0"/>
              <a:t>TRADE</a:t>
            </a:r>
          </a:p>
          <a:p>
            <a:pPr lvl="1"/>
            <a:endParaRPr lang="en-US" b="1" dirty="0" smtClean="0"/>
          </a:p>
          <a:p>
            <a:pPr lvl="1"/>
            <a:r>
              <a:rPr lang="en-US" b="1" dirty="0" smtClean="0"/>
              <a:t>Learning By Exporting</a:t>
            </a:r>
          </a:p>
          <a:p>
            <a:pPr lvl="2"/>
            <a:r>
              <a:rPr lang="en-US" dirty="0" smtClean="0"/>
              <a:t>Increased global competition increases firm incentives to invest in technology absorption. </a:t>
            </a:r>
          </a:p>
          <a:p>
            <a:pPr lvl="2"/>
            <a:r>
              <a:rPr lang="en-US" dirty="0" smtClean="0"/>
              <a:t>Firms exporting  in Mauritius to advanced economies invested in new machinery and equipment as compared to those exporting to the region investing in second hand equipment</a:t>
            </a:r>
          </a:p>
          <a:p>
            <a:pPr lvl="2"/>
            <a:endParaRPr lang="en-US" dirty="0" smtClean="0"/>
          </a:p>
          <a:p>
            <a:pPr lvl="1"/>
            <a:r>
              <a:rPr lang="en-US" b="1" dirty="0" smtClean="0"/>
              <a:t>Acquisition of machinery and equipment</a:t>
            </a:r>
          </a:p>
          <a:p>
            <a:pPr lvl="2" algn="just"/>
            <a:r>
              <a:rPr lang="en-ZA" dirty="0" smtClean="0"/>
              <a:t>80 percent of the firms in South Africa (NIS) and 54 percent of the firms in Mauritius (WB ES) cite acquisition of machinery, equipment and software as their primary channel by which they acquire new technology</a:t>
            </a:r>
            <a:r>
              <a:rPr lang="en-US" dirty="0" smtClean="0"/>
              <a:t>.  </a:t>
            </a:r>
          </a:p>
          <a:p>
            <a:pPr lvl="1"/>
            <a:endParaRPr lang="en-US" b="1" dirty="0" smtClean="0"/>
          </a:p>
          <a:p>
            <a:pPr lvl="1"/>
            <a:endParaRPr lang="en-US" dirty="0" smtClean="0"/>
          </a:p>
        </p:txBody>
      </p:sp>
      <p:sp>
        <p:nvSpPr>
          <p:cNvPr id="4" name="Slide Number Placeholder 3"/>
          <p:cNvSpPr>
            <a:spLocks noGrp="1"/>
          </p:cNvSpPr>
          <p:nvPr>
            <p:ph type="sldNum" sz="quarter" idx="15"/>
          </p:nvPr>
        </p:nvSpPr>
        <p:spPr/>
        <p:txBody>
          <a:bodyPr/>
          <a:lstStyle/>
          <a:p>
            <a:fld id="{0599C6BB-9D46-49DB-A52A-EC4AF8B7477F}"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r>
              <a:rPr lang="en-US" dirty="0" smtClean="0">
                <a:solidFill>
                  <a:schemeClr val="tx1">
                    <a:lumMod val="95000"/>
                    <a:lumOff val="5000"/>
                  </a:schemeClr>
                </a:solidFill>
              </a:rPr>
              <a:t>Channels of technology absorption</a:t>
            </a:r>
            <a:endParaRPr lang="en-US" dirty="0"/>
          </a:p>
        </p:txBody>
      </p:sp>
      <p:sp>
        <p:nvSpPr>
          <p:cNvPr id="3" name="Content Placeholder 2"/>
          <p:cNvSpPr>
            <a:spLocks noGrp="1"/>
          </p:cNvSpPr>
          <p:nvPr>
            <p:ph sz="quarter" idx="1"/>
          </p:nvPr>
        </p:nvSpPr>
        <p:spPr>
          <a:xfrm>
            <a:off x="457200" y="1371600"/>
            <a:ext cx="7467600" cy="5102352"/>
          </a:xfrm>
        </p:spPr>
        <p:txBody>
          <a:bodyPr>
            <a:normAutofit fontScale="92500" lnSpcReduction="10000"/>
          </a:bodyPr>
          <a:lstStyle/>
          <a:p>
            <a:r>
              <a:rPr lang="en-US" b="1" dirty="0" smtClean="0"/>
              <a:t>FDI</a:t>
            </a:r>
          </a:p>
          <a:p>
            <a:pPr lvl="1"/>
            <a:r>
              <a:rPr lang="en-US" dirty="0" smtClean="0"/>
              <a:t>Brings in positive spillovers – e.g. access to foreign technologies and management practices.</a:t>
            </a:r>
          </a:p>
          <a:p>
            <a:pPr lvl="1"/>
            <a:r>
              <a:rPr lang="en-US" dirty="0" smtClean="0"/>
              <a:t>Some evidence to show greater investment in training and technology absorption in South Africa and Mauritius.</a:t>
            </a:r>
          </a:p>
          <a:p>
            <a:endParaRPr lang="en-US" b="1" dirty="0" smtClean="0"/>
          </a:p>
          <a:p>
            <a:r>
              <a:rPr lang="en-US" b="1" dirty="0" smtClean="0"/>
              <a:t>TRADE IN KNOWLEDGE</a:t>
            </a:r>
          </a:p>
          <a:p>
            <a:pPr lvl="1"/>
            <a:r>
              <a:rPr lang="en-US" b="1" dirty="0" smtClean="0"/>
              <a:t>Licensing of Technology acquired from the trading partners</a:t>
            </a:r>
            <a:endParaRPr lang="en-US" dirty="0" smtClean="0"/>
          </a:p>
          <a:p>
            <a:pPr lvl="2"/>
            <a:r>
              <a:rPr lang="en-US" dirty="0" smtClean="0"/>
              <a:t>Technology agreement with MNCs as in the case of South African auto component industry. </a:t>
            </a:r>
          </a:p>
          <a:p>
            <a:pPr lvl="2"/>
            <a:r>
              <a:rPr lang="en-US" dirty="0" smtClean="0"/>
              <a:t>Acquisition of technology and know-how from their suppliers of materials and equipment, foreign or domestic.</a:t>
            </a:r>
          </a:p>
          <a:p>
            <a:pPr lvl="1"/>
            <a:r>
              <a:rPr lang="en-US" b="1" dirty="0" smtClean="0"/>
              <a:t>Stronger IPR regime </a:t>
            </a:r>
          </a:p>
          <a:p>
            <a:pPr marL="822960" lvl="3">
              <a:spcBef>
                <a:spcPts val="600"/>
              </a:spcBef>
              <a:buSzPct val="70000"/>
            </a:pPr>
            <a:r>
              <a:rPr lang="en-US" sz="2100" dirty="0" smtClean="0"/>
              <a:t>Increases incentives for firms to invest in technology absorption.</a:t>
            </a:r>
          </a:p>
        </p:txBody>
      </p:sp>
      <p:sp>
        <p:nvSpPr>
          <p:cNvPr id="4" name="Slide Number Placeholder 3"/>
          <p:cNvSpPr>
            <a:spLocks noGrp="1"/>
          </p:cNvSpPr>
          <p:nvPr>
            <p:ph type="sldNum" sz="quarter" idx="15"/>
          </p:nvPr>
        </p:nvSpPr>
        <p:spPr/>
        <p:txBody>
          <a:bodyPr/>
          <a:lstStyle/>
          <a:p>
            <a:fld id="{0599C6BB-9D46-49DB-A52A-EC4AF8B7477F}"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dirty="0" smtClean="0">
                <a:solidFill>
                  <a:schemeClr val="tx1">
                    <a:lumMod val="95000"/>
                    <a:lumOff val="5000"/>
                  </a:schemeClr>
                </a:solidFill>
              </a:rPr>
              <a:t>Channels of technology absorption</a:t>
            </a:r>
            <a:endParaRPr lang="en-US" dirty="0">
              <a:solidFill>
                <a:schemeClr val="tx1">
                  <a:lumMod val="95000"/>
                  <a:lumOff val="5000"/>
                </a:schemeClr>
              </a:solidFill>
            </a:endParaRPr>
          </a:p>
        </p:txBody>
      </p:sp>
      <p:sp>
        <p:nvSpPr>
          <p:cNvPr id="3" name="Content Placeholder 2"/>
          <p:cNvSpPr>
            <a:spLocks noGrp="1"/>
          </p:cNvSpPr>
          <p:nvPr>
            <p:ph sz="quarter" idx="1"/>
          </p:nvPr>
        </p:nvSpPr>
        <p:spPr>
          <a:xfrm>
            <a:off x="457200" y="1066800"/>
            <a:ext cx="7772400" cy="5407152"/>
          </a:xfrm>
        </p:spPr>
        <p:txBody>
          <a:bodyPr>
            <a:normAutofit fontScale="92500" lnSpcReduction="20000"/>
          </a:bodyPr>
          <a:lstStyle/>
          <a:p>
            <a:pPr lvl="1"/>
            <a:r>
              <a:rPr lang="en-US" sz="2600" b="1" dirty="0" smtClean="0"/>
              <a:t>SKILLS TRANSFER</a:t>
            </a:r>
          </a:p>
          <a:p>
            <a:pPr lvl="2"/>
            <a:endParaRPr lang="en-US" b="1" dirty="0" smtClean="0"/>
          </a:p>
          <a:p>
            <a:pPr lvl="2"/>
            <a:r>
              <a:rPr lang="en-US" b="1" dirty="0" smtClean="0"/>
              <a:t>Technical consulting services provided by equipment suppliers</a:t>
            </a:r>
          </a:p>
          <a:p>
            <a:pPr lvl="2"/>
            <a:r>
              <a:rPr lang="en-US" b="1" dirty="0" smtClean="0"/>
              <a:t>Hiring skilled expatriate labor</a:t>
            </a:r>
          </a:p>
          <a:p>
            <a:pPr lvl="2">
              <a:buNone/>
            </a:pPr>
            <a:endParaRPr lang="en-US" b="1" dirty="0" smtClean="0"/>
          </a:p>
          <a:p>
            <a:pPr lvl="2">
              <a:buNone/>
            </a:pPr>
            <a:endParaRPr lang="en-US" sz="2400" b="1" dirty="0" smtClean="0"/>
          </a:p>
          <a:p>
            <a:pPr lvl="2">
              <a:buNone/>
            </a:pPr>
            <a:r>
              <a:rPr lang="en-US" sz="2400" b="1" dirty="0" smtClean="0"/>
              <a:t>FIRM LEVEL PROCESS AND PRODUCT DEVELOPMENT AND R&amp;D</a:t>
            </a:r>
          </a:p>
          <a:p>
            <a:pPr lvl="2">
              <a:buNone/>
            </a:pPr>
            <a:endParaRPr lang="en-US" sz="2400" b="1" dirty="0" smtClean="0"/>
          </a:p>
          <a:p>
            <a:pPr lvl="2"/>
            <a:r>
              <a:rPr lang="en-US" b="1" dirty="0" smtClean="0"/>
              <a:t>With a strong emphasis on process and product development</a:t>
            </a:r>
          </a:p>
          <a:p>
            <a:endParaRPr lang="en-US" b="1" dirty="0" smtClean="0"/>
          </a:p>
          <a:p>
            <a:r>
              <a:rPr lang="en-US" b="1" dirty="0" smtClean="0"/>
              <a:t>INDUSTRY RESEARCH INSTITUTIONS LINKAGES</a:t>
            </a:r>
          </a:p>
          <a:p>
            <a:pPr lvl="1"/>
            <a:endParaRPr lang="en-US" dirty="0" smtClean="0"/>
          </a:p>
          <a:p>
            <a:pPr lvl="1"/>
            <a:r>
              <a:rPr lang="en-US" dirty="0" smtClean="0"/>
              <a:t>Limited in most industries</a:t>
            </a:r>
            <a:endParaRPr lang="en-US" dirty="0"/>
          </a:p>
        </p:txBody>
      </p:sp>
      <p:sp>
        <p:nvSpPr>
          <p:cNvPr id="4" name="Slide Number Placeholder 3"/>
          <p:cNvSpPr>
            <a:spLocks noGrp="1"/>
          </p:cNvSpPr>
          <p:nvPr>
            <p:ph type="sldNum" sz="quarter" idx="15"/>
          </p:nvPr>
        </p:nvSpPr>
        <p:spPr/>
        <p:txBody>
          <a:bodyPr/>
          <a:lstStyle/>
          <a:p>
            <a:fld id="{0599C6BB-9D46-49DB-A52A-EC4AF8B7477F}"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1930</TotalTime>
  <Words>827</Words>
  <Application>Microsoft Office PowerPoint</Application>
  <PresentationFormat>On-screen Show (4:3)</PresentationFormat>
  <Paragraphs>137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Designing innovation policy  DAVID KAPLAN university of cape town david.kaplan@uct.ac.za</vt:lpstr>
      <vt:lpstr>Introduction</vt:lpstr>
      <vt:lpstr>Why Technology Absorption?   </vt:lpstr>
      <vt:lpstr>Total Factor Productivity (TFP): SSA Compared with the Rest of the World, 1990-2005 </vt:lpstr>
      <vt:lpstr>What are the Key Findings?</vt:lpstr>
      <vt:lpstr>Channels  For technology acquisition absorption </vt:lpstr>
      <vt:lpstr>Channels of technology absorption </vt:lpstr>
      <vt:lpstr>Channels of technology absorption</vt:lpstr>
      <vt:lpstr>Channels of technology absorption</vt:lpstr>
      <vt:lpstr>Policy options for greater technology absorption</vt:lpstr>
      <vt:lpstr>Government Support for Innovation and Technology Absorption</vt:lpstr>
      <vt:lpstr>FDI Spillovers – AN ILLUSTRATIVE EXAMPLE</vt:lpstr>
      <vt:lpstr>A STRONG LINK WITH INDUSTRIAL POLICY</vt:lpstr>
      <vt:lpstr>Thank you</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Fostering technology absorption among enterprises in southern Africa</dc:title>
  <dc:creator>Smita Kuriakose</dc:creator>
  <cp:lastModifiedBy>.</cp:lastModifiedBy>
  <cp:revision>118</cp:revision>
  <dcterms:created xsi:type="dcterms:W3CDTF">2011-04-22T02:04:41Z</dcterms:created>
  <dcterms:modified xsi:type="dcterms:W3CDTF">2012-03-19T11:10:01Z</dcterms:modified>
</cp:coreProperties>
</file>