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65" r:id="rId3"/>
    <p:sldId id="269" r:id="rId4"/>
    <p:sldId id="291" r:id="rId5"/>
    <p:sldId id="292" r:id="rId6"/>
    <p:sldId id="271" r:id="rId7"/>
    <p:sldId id="280" r:id="rId8"/>
    <p:sldId id="281" r:id="rId9"/>
    <p:sldId id="282" r:id="rId10"/>
    <p:sldId id="283" r:id="rId11"/>
    <p:sldId id="288" r:id="rId12"/>
    <p:sldId id="290" r:id="rId13"/>
    <p:sldId id="285" r:id="rId14"/>
    <p:sldId id="272" r:id="rId15"/>
    <p:sldId id="286" r:id="rId16"/>
    <p:sldId id="279" r:id="rId17"/>
    <p:sldId id="278" r:id="rId18"/>
    <p:sldId id="263" r:id="rId19"/>
    <p:sldId id="289" r:id="rId20"/>
    <p:sldId id="284" r:id="rId21"/>
    <p:sldId id="287" r:id="rId22"/>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itchFamily="-1" charset="0"/>
        <a:ea typeface="ＭＳ Ｐゴシック" pitchFamily="-1" charset="-128"/>
        <a:cs typeface="ＭＳ Ｐゴシック" pitchFamily="-1" charset="-128"/>
      </a:defRPr>
    </a:lvl1pPr>
    <a:lvl2pPr marL="457200" algn="l" defTabSz="457200" rtl="0" fontAlgn="base">
      <a:spcBef>
        <a:spcPct val="0"/>
      </a:spcBef>
      <a:spcAft>
        <a:spcPct val="0"/>
      </a:spcAft>
      <a:defRPr kern="1200">
        <a:solidFill>
          <a:schemeClr val="tx1"/>
        </a:solidFill>
        <a:latin typeface="Arial" pitchFamily="-1" charset="0"/>
        <a:ea typeface="ＭＳ Ｐゴシック" pitchFamily="-1" charset="-128"/>
        <a:cs typeface="ＭＳ Ｐゴシック" pitchFamily="-1" charset="-128"/>
      </a:defRPr>
    </a:lvl2pPr>
    <a:lvl3pPr marL="914400" algn="l" defTabSz="457200" rtl="0" fontAlgn="base">
      <a:spcBef>
        <a:spcPct val="0"/>
      </a:spcBef>
      <a:spcAft>
        <a:spcPct val="0"/>
      </a:spcAft>
      <a:defRPr kern="1200">
        <a:solidFill>
          <a:schemeClr val="tx1"/>
        </a:solidFill>
        <a:latin typeface="Arial" pitchFamily="-1" charset="0"/>
        <a:ea typeface="ＭＳ Ｐゴシック" pitchFamily="-1" charset="-128"/>
        <a:cs typeface="ＭＳ Ｐゴシック" pitchFamily="-1" charset="-128"/>
      </a:defRPr>
    </a:lvl3pPr>
    <a:lvl4pPr marL="1371600" algn="l" defTabSz="457200" rtl="0" fontAlgn="base">
      <a:spcBef>
        <a:spcPct val="0"/>
      </a:spcBef>
      <a:spcAft>
        <a:spcPct val="0"/>
      </a:spcAft>
      <a:defRPr kern="1200">
        <a:solidFill>
          <a:schemeClr val="tx1"/>
        </a:solidFill>
        <a:latin typeface="Arial" pitchFamily="-1" charset="0"/>
        <a:ea typeface="ＭＳ Ｐゴシック" pitchFamily="-1" charset="-128"/>
        <a:cs typeface="ＭＳ Ｐゴシック" pitchFamily="-1" charset="-128"/>
      </a:defRPr>
    </a:lvl4pPr>
    <a:lvl5pPr marL="1828800" algn="l" defTabSz="457200" rtl="0" fontAlgn="base">
      <a:spcBef>
        <a:spcPct val="0"/>
      </a:spcBef>
      <a:spcAft>
        <a:spcPct val="0"/>
      </a:spcAft>
      <a:defRPr kern="1200">
        <a:solidFill>
          <a:schemeClr val="tx1"/>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kern="1200">
        <a:solidFill>
          <a:schemeClr val="tx1"/>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kern="1200">
        <a:solidFill>
          <a:schemeClr val="tx1"/>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kern="1200">
        <a:solidFill>
          <a:schemeClr val="tx1"/>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kern="1200">
        <a:solidFill>
          <a:schemeClr val="tx1"/>
        </a:solidFill>
        <a:latin typeface="Arial" pitchFamily="-1" charset="0"/>
        <a:ea typeface="ＭＳ Ｐゴシック" pitchFamily="-1" charset="-128"/>
        <a:cs typeface="ＭＳ Ｐゴシック" pitchFamily="-1"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F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p:restoredLeft sz="15620"/>
    <p:restoredTop sz="94660"/>
  </p:normalViewPr>
  <p:slideViewPr>
    <p:cSldViewPr snapToObjects="1">
      <p:cViewPr varScale="1">
        <p:scale>
          <a:sx n="86" d="100"/>
          <a:sy n="86" d="100"/>
        </p:scale>
        <p:origin x="-1544"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5612ABCE-EA05-B445-824D-D11B0A756A0B}" type="datetime1">
              <a:rPr lang="en-US"/>
              <a:pPr/>
              <a:t>3/23/2012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50A7B0D0-B8A4-1B42-ADDF-6E78C4ED9ADB}" type="slidenum">
              <a:rPr lang="en-US"/>
              <a:pPr/>
              <a:t>‹#›</a:t>
            </a:fld>
            <a:endParaRPr lang="en-US"/>
          </a:p>
        </p:txBody>
      </p:sp>
    </p:spTree>
    <p:extLst>
      <p:ext uri="{BB962C8B-B14F-4D97-AF65-F5344CB8AC3E}">
        <p14:creationId xmlns:p14="http://schemas.microsoft.com/office/powerpoint/2010/main" val="39670307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pitchFamily="-6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ln>
            <a:miter lim="800000"/>
            <a:headEnd/>
            <a:tailEnd/>
          </a:ln>
        </p:spPr>
        <p:txBody>
          <a:bodyPr/>
          <a:lstStyle/>
          <a:p>
            <a:fld id="{5F013C13-DD82-2B4D-8E3B-EE16CDE88CD5}" type="slidenum">
              <a:rPr lang="en-US" smtClean="0"/>
              <a:pPr/>
              <a:t>14</a:t>
            </a:fld>
            <a:endParaRPr lang="en-US" smtClean="0"/>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556" name="Rectangle 3"/>
          <p:cNvSpPr>
            <a:spLocks noGrp="1" noChangeArrowheads="1"/>
          </p:cNvSpPr>
          <p:nvPr>
            <p:ph type="body" idx="1"/>
          </p:nvPr>
        </p:nvSpPr>
        <p:spPr bwMode="auto">
          <a:noFill/>
        </p:spPr>
        <p:txBody>
          <a:bodyPr/>
          <a:lstStyle/>
          <a:p>
            <a:pPr eaLnBrk="1" hangingPunct="1">
              <a:spcBef>
                <a:spcPct val="0"/>
              </a:spcBef>
            </a:pPr>
            <a:endParaRPr lang="en-US">
              <a:ea typeface="ＭＳ Ｐゴシック" pitchFamily="-1" charset="-128"/>
              <a:cs typeface="ＭＳ Ｐゴシック" pitchFamily="-1"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A7B0D0-B8A4-1B42-ADDF-6E78C4ED9ADB}" type="slidenum">
              <a:rPr lang="en-US" smtClean="0"/>
              <a:pPr/>
              <a:t>21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E63788B4-6885-7B48-8E52-6081B193D81D}" type="datetime1">
              <a:rPr lang="en-US"/>
              <a:pPr/>
              <a:t>3/23/2012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BA97FBA-1473-514F-B9C5-DFD99EEBA991}"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B155E1F-1932-854A-B324-0CE9DB409633}" type="datetime1">
              <a:rPr lang="en-US"/>
              <a:pPr/>
              <a:t>3/23/2012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D11E51E-CDFD-7945-BF31-E69F062F976E}"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139EC31-D0C7-0446-96E5-3587F9AA84F5}" type="datetime1">
              <a:rPr lang="en-US"/>
              <a:pPr/>
              <a:t>3/23/2012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1483812-263B-BC42-BE1A-523E90BFCFA3}"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F34B90C3-14B7-FB47-9265-240C6A39AC4B}" type="datetime1">
              <a:rPr lang="en-US"/>
              <a:pPr/>
              <a:t>3/23/2012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9491CD9-C18F-894E-BD6E-5256B3EC096C}"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2916AC27-E78B-F440-B536-5FF1DA1C6397}" type="datetime1">
              <a:rPr lang="en-US"/>
              <a:pPr/>
              <a:t>3/23/2012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245957F-E7B7-464C-A985-1F734A45C73E}"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211B463A-52AF-854D-A5B1-1A452976F014}" type="datetime1">
              <a:rPr lang="en-US"/>
              <a:pPr/>
              <a:t>3/23/2012</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28063035-B826-784C-8DA6-98EC2926D701}"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345308E2-8836-D947-B5EA-CDC4177BA229}" type="datetime1">
              <a:rPr lang="en-US"/>
              <a:pPr/>
              <a:t>3/23/2012</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9F7E903B-12BD-3B44-9754-B29685AA885F}"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72B2E4B3-33C4-7446-B137-DD6E88C94AC5}" type="datetime1">
              <a:rPr lang="en-US"/>
              <a:pPr/>
              <a:t>3/23/2012</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986675C3-9792-BA44-B176-138BBDBFDB64}"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CF7AC6F-C65F-6D48-8856-01DBC98D753E}" type="datetime1">
              <a:rPr lang="en-US"/>
              <a:pPr/>
              <a:t>3/23/2012</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CF931A74-94EF-3C4D-A263-F6717AB778ED}"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1E0C6B2F-3707-CF49-85C6-6330036F160E}" type="datetime1">
              <a:rPr lang="en-US"/>
              <a:pPr/>
              <a:t>3/23/2012</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86C2C196-A799-0F44-BC36-8ACCFD777347}"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3448136A-B9AE-0144-9D15-E09FE96BD3FD}" type="datetime1">
              <a:rPr lang="en-US"/>
              <a:pPr/>
              <a:t>3/23/2012</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60C76231-D59F-2F41-BDEA-97A6EC7EE114}"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 charset="0"/>
              </a:defRPr>
            </a:lvl1pPr>
          </a:lstStyle>
          <a:p>
            <a:fld id="{76CCEE7D-979E-D64F-88BF-9C703FC7EAF3}" type="datetime1">
              <a:rPr lang="en-US"/>
              <a:pPr/>
              <a:t>3/23/2012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 charset="0"/>
              </a:defRPr>
            </a:lvl1pPr>
          </a:lstStyle>
          <a:p>
            <a:fld id="{65AA6F31-34D9-804C-9EE7-B318100A1DB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9" charset="-128"/>
          <a:cs typeface="ＭＳ Ｐゴシック" pitchFamily="-109" charset="-128"/>
        </a:defRPr>
      </a:lvl1pPr>
      <a:lvl2pPr algn="ctr" defTabSz="457200" rtl="0" eaLnBrk="0" fontAlgn="base" hangingPunct="0">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2pPr>
      <a:lvl3pPr algn="ctr" defTabSz="457200" rtl="0" eaLnBrk="0" fontAlgn="base" hangingPunct="0">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3pPr>
      <a:lvl4pPr algn="ctr" defTabSz="457200" rtl="0" eaLnBrk="0" fontAlgn="base" hangingPunct="0">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4pPr>
      <a:lvl5pPr algn="ctr" defTabSz="457200" rtl="0" eaLnBrk="0" fontAlgn="base" hangingPunct="0">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5pPr>
      <a:lvl6pPr marL="457200" algn="ctr" defTabSz="457200" rtl="0" fontAlgn="base">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6pPr>
      <a:lvl7pPr marL="914400" algn="ctr" defTabSz="457200" rtl="0" fontAlgn="base">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7pPr>
      <a:lvl8pPr marL="1371600" algn="ctr" defTabSz="457200" rtl="0" fontAlgn="base">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8pPr>
      <a:lvl9pPr marL="1828800" algn="ctr" defTabSz="457200" rtl="0" fontAlgn="base">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pitchFamily="-109" charset="-128"/>
          <a:cs typeface="ＭＳ Ｐゴシック" pitchFamily="-109"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pitchFamily="-109"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pitchFamily="-109"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109"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109"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oecd.org/sti/frascatimanual#annex" TargetMode="External"/><Relationship Id="rId2" Type="http://schemas.openxmlformats.org/officeDocument/2006/relationships/hyperlink" Target="http://www.oecd.org/sti/frascatimanual" TargetMode="Externa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www.iscid.org"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ctrTitle"/>
          </p:nvPr>
        </p:nvSpPr>
        <p:spPr>
          <a:xfrm>
            <a:off x="685800" y="228600"/>
            <a:ext cx="7772400" cy="3581400"/>
          </a:xfrm>
        </p:spPr>
        <p:txBody>
          <a:bodyPr/>
          <a:lstStyle/>
          <a:p>
            <a:r>
              <a:rPr lang="en-US" sz="3600" dirty="0" smtClean="0"/>
              <a:t/>
            </a:r>
            <a:br>
              <a:rPr lang="en-US" sz="3600" dirty="0" smtClean="0"/>
            </a:br>
            <a:r>
              <a:rPr lang="en-US" sz="3600" i="1" dirty="0" smtClean="0">
                <a:solidFill>
                  <a:srgbClr val="0000FF"/>
                </a:solidFill>
              </a:rPr>
              <a:t> </a:t>
            </a:r>
            <a:r>
              <a:rPr lang="en-US" sz="3600" i="1" dirty="0" err="1" smtClean="0">
                <a:solidFill>
                  <a:srgbClr val="0000FF"/>
                </a:solidFill>
              </a:rPr>
              <a:t>Globelics</a:t>
            </a:r>
            <a:r>
              <a:rPr lang="en-US" sz="3600" i="1" dirty="0" smtClean="0">
                <a:solidFill>
                  <a:srgbClr val="0000FF"/>
                </a:solidFill>
              </a:rPr>
              <a:t> Seminar on Innovation and Economic Development </a:t>
            </a:r>
            <a:r>
              <a:rPr lang="en-US" sz="3600" b="1" dirty="0" smtClean="0"/>
              <a:t/>
            </a:r>
            <a:br>
              <a:rPr lang="en-US" sz="3600" b="1" dirty="0" smtClean="0"/>
            </a:br>
            <a:r>
              <a:rPr lang="en-US" sz="2800" i="1" dirty="0" smtClean="0">
                <a:solidFill>
                  <a:srgbClr val="0000FF"/>
                </a:solidFill>
                <a:latin typeface="Arial" pitchFamily="-1" charset="0"/>
                <a:ea typeface="Arial" pitchFamily="-1" charset="0"/>
                <a:cs typeface="Arial" pitchFamily="-1" charset="0"/>
              </a:rPr>
              <a:t/>
            </a:r>
            <a:br>
              <a:rPr lang="en-US" sz="2800" i="1" dirty="0" smtClean="0">
                <a:solidFill>
                  <a:srgbClr val="0000FF"/>
                </a:solidFill>
                <a:latin typeface="Arial" pitchFamily="-1" charset="0"/>
                <a:ea typeface="Arial" pitchFamily="-1" charset="0"/>
                <a:cs typeface="Arial" pitchFamily="-1" charset="0"/>
              </a:rPr>
            </a:br>
            <a:r>
              <a:rPr lang="en-US" sz="2800" i="1" dirty="0" smtClean="0">
                <a:solidFill>
                  <a:srgbClr val="0000FF"/>
                </a:solidFill>
                <a:latin typeface="Arial" pitchFamily="-1" charset="0"/>
                <a:ea typeface="Arial" pitchFamily="-1" charset="0"/>
                <a:cs typeface="Arial" pitchFamily="-1" charset="0"/>
              </a:rPr>
              <a:t/>
            </a:r>
            <a:br>
              <a:rPr lang="en-US" sz="2800" i="1" dirty="0" smtClean="0">
                <a:solidFill>
                  <a:srgbClr val="0000FF"/>
                </a:solidFill>
                <a:latin typeface="Arial" pitchFamily="-1" charset="0"/>
                <a:ea typeface="Arial" pitchFamily="-1" charset="0"/>
                <a:cs typeface="Arial" pitchFamily="-1" charset="0"/>
              </a:rPr>
            </a:br>
            <a:r>
              <a:rPr lang="en-US" sz="2400" i="1" dirty="0" smtClean="0">
                <a:solidFill>
                  <a:srgbClr val="0000FF"/>
                </a:solidFill>
                <a:latin typeface="Arial" pitchFamily="-1" charset="0"/>
                <a:ea typeface="Arial" pitchFamily="-1" charset="0"/>
                <a:cs typeface="Arial" pitchFamily="-1" charset="0"/>
              </a:rPr>
              <a:t>Innovation policy in turbulent times: “let a hundred flowers bloom and a hundred schools of thought contend”</a:t>
            </a:r>
            <a:endParaRPr lang="en-US" sz="2800" i="1" dirty="0" smtClean="0">
              <a:solidFill>
                <a:srgbClr val="0000FF"/>
              </a:solidFill>
              <a:latin typeface="Arial" pitchFamily="-1" charset="0"/>
              <a:ea typeface="Arial" pitchFamily="-1" charset="0"/>
              <a:cs typeface="Arial" pitchFamily="-1" charset="0"/>
            </a:endParaRPr>
          </a:p>
        </p:txBody>
      </p:sp>
      <p:sp>
        <p:nvSpPr>
          <p:cNvPr id="3" name="Subtitle 2"/>
          <p:cNvSpPr>
            <a:spLocks noGrp="1"/>
          </p:cNvSpPr>
          <p:nvPr>
            <p:ph type="subTitle" idx="1"/>
          </p:nvPr>
        </p:nvSpPr>
        <p:spPr>
          <a:xfrm>
            <a:off x="1371600" y="4114800"/>
            <a:ext cx="6400800" cy="1524000"/>
          </a:xfrm>
        </p:spPr>
        <p:txBody>
          <a:bodyPr>
            <a:normAutofit/>
          </a:bodyPr>
          <a:lstStyle/>
          <a:p>
            <a:pPr eaLnBrk="1" hangingPunct="1">
              <a:lnSpc>
                <a:spcPct val="80000"/>
              </a:lnSpc>
            </a:pPr>
            <a:r>
              <a:rPr lang="en-US" sz="1700" dirty="0" smtClean="0">
                <a:solidFill>
                  <a:schemeClr val="tx1"/>
                </a:solidFill>
                <a:latin typeface="Arial" pitchFamily="-1" charset="0"/>
                <a:ea typeface="Arial" pitchFamily="-1" charset="0"/>
                <a:cs typeface="Arial" pitchFamily="-1" charset="0"/>
              </a:rPr>
              <a:t>Michael Kahn</a:t>
            </a:r>
          </a:p>
          <a:p>
            <a:pPr eaLnBrk="1" hangingPunct="1">
              <a:lnSpc>
                <a:spcPct val="80000"/>
              </a:lnSpc>
            </a:pPr>
            <a:r>
              <a:rPr lang="en-US" sz="1400" dirty="0" smtClean="0">
                <a:solidFill>
                  <a:schemeClr val="tx1"/>
                </a:solidFill>
                <a:latin typeface="Arial" pitchFamily="-1" charset="0"/>
                <a:ea typeface="Arial" pitchFamily="-1" charset="0"/>
                <a:cs typeface="Arial" pitchFamily="-1" charset="0"/>
              </a:rPr>
              <a:t>Centre for Research on Evaluation, Science and Technology</a:t>
            </a:r>
          </a:p>
          <a:p>
            <a:pPr eaLnBrk="1" hangingPunct="1">
              <a:lnSpc>
                <a:spcPct val="80000"/>
              </a:lnSpc>
            </a:pPr>
            <a:r>
              <a:rPr lang="en-US" sz="1400" dirty="0" smtClean="0">
                <a:solidFill>
                  <a:schemeClr val="tx1"/>
                </a:solidFill>
                <a:latin typeface="Arial" pitchFamily="-1" charset="0"/>
                <a:ea typeface="Arial" pitchFamily="-1" charset="0"/>
                <a:cs typeface="Arial" pitchFamily="-1" charset="0"/>
              </a:rPr>
              <a:t>Stellenbosch University</a:t>
            </a:r>
          </a:p>
          <a:p>
            <a:pPr eaLnBrk="1" hangingPunct="1">
              <a:lnSpc>
                <a:spcPct val="80000"/>
              </a:lnSpc>
            </a:pPr>
            <a:r>
              <a:rPr lang="en-US" sz="1400" dirty="0" smtClean="0">
                <a:solidFill>
                  <a:schemeClr val="tx1"/>
                </a:solidFill>
                <a:latin typeface="Arial" pitchFamily="-1" charset="0"/>
                <a:ea typeface="Arial" pitchFamily="-1" charset="0"/>
                <a:cs typeface="Arial" pitchFamily="-1" charset="0"/>
              </a:rPr>
              <a:t>South Africa</a:t>
            </a:r>
          </a:p>
          <a:p>
            <a:pPr eaLnBrk="1" hangingPunct="1">
              <a:lnSpc>
                <a:spcPct val="80000"/>
              </a:lnSpc>
            </a:pPr>
            <a:endParaRPr lang="en-US" sz="1700" dirty="0" smtClean="0">
              <a:solidFill>
                <a:schemeClr val="tx1"/>
              </a:solidFill>
              <a:latin typeface="Arial" pitchFamily="-1" charset="0"/>
              <a:ea typeface="Arial" pitchFamily="-1" charset="0"/>
              <a:cs typeface="Arial" pitchFamily="-1" charset="0"/>
            </a:endParaRPr>
          </a:p>
          <a:p>
            <a:pPr eaLnBrk="1" hangingPunct="1">
              <a:lnSpc>
                <a:spcPct val="80000"/>
              </a:lnSpc>
            </a:pPr>
            <a:r>
              <a:rPr lang="en-US" sz="1800" dirty="0" smtClean="0"/>
              <a:t>22-23 March, 2012, </a:t>
            </a:r>
            <a:r>
              <a:rPr lang="en-US" sz="1800" dirty="0" err="1" smtClean="0"/>
              <a:t>Kunduchi</a:t>
            </a:r>
            <a:r>
              <a:rPr lang="en-US" sz="1800" dirty="0" smtClean="0"/>
              <a:t> Beach Hotel, Dar es Salaam </a:t>
            </a:r>
            <a:endParaRPr lang="en-US" sz="1700" dirty="0" smtClean="0">
              <a:solidFill>
                <a:schemeClr val="tx1"/>
              </a:solidFill>
              <a:latin typeface="Arial" pitchFamily="-1" charset="0"/>
              <a:ea typeface="Arial" pitchFamily="-1" charset="0"/>
              <a:cs typeface="Arial" pitchFamily="-1" charset="0"/>
            </a:endParaRPr>
          </a:p>
        </p:txBody>
      </p:sp>
      <p:pic>
        <p:nvPicPr>
          <p:cNvPr id="14340" name="Picture 5"/>
          <p:cNvPicPr>
            <a:picLocks noChangeAspect="1"/>
          </p:cNvPicPr>
          <p:nvPr/>
        </p:nvPicPr>
        <p:blipFill>
          <a:blip r:embed="rId2"/>
          <a:srcRect/>
          <a:stretch>
            <a:fillRect/>
          </a:stretch>
        </p:blipFill>
        <p:spPr bwMode="auto">
          <a:xfrm>
            <a:off x="3352800" y="6032500"/>
            <a:ext cx="2438400" cy="825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46706" y="3854824"/>
            <a:ext cx="184666" cy="369332"/>
          </a:xfrm>
          <a:prstGeom prst="rect">
            <a:avLst/>
          </a:prstGeom>
          <a:noFill/>
        </p:spPr>
        <p:txBody>
          <a:bodyPr wrap="none" rtlCol="0">
            <a:spAutoFit/>
          </a:bodyPr>
          <a:lstStyle/>
          <a:p>
            <a:endParaRPr lang="en-US" dirty="0"/>
          </a:p>
        </p:txBody>
      </p:sp>
      <p:graphicFrame>
        <p:nvGraphicFramePr>
          <p:cNvPr id="5" name="Table 4"/>
          <p:cNvGraphicFramePr>
            <a:graphicFrameLocks noGrp="1"/>
          </p:cNvGraphicFramePr>
          <p:nvPr/>
        </p:nvGraphicFramePr>
        <p:xfrm>
          <a:off x="76200" y="914404"/>
          <a:ext cx="8839200" cy="4571996"/>
        </p:xfrm>
        <a:graphic>
          <a:graphicData uri="http://schemas.openxmlformats.org/drawingml/2006/table">
            <a:tbl>
              <a:tblPr/>
              <a:tblGrid>
                <a:gridCol w="1295400"/>
                <a:gridCol w="762000"/>
                <a:gridCol w="1257300"/>
                <a:gridCol w="1104900"/>
                <a:gridCol w="1104900"/>
                <a:gridCol w="1104900"/>
                <a:gridCol w="1104900"/>
                <a:gridCol w="1104900"/>
              </a:tblGrid>
              <a:tr h="351692">
                <a:tc rowSpan="2">
                  <a:txBody>
                    <a:bodyPr/>
                    <a:lstStyle/>
                    <a:p>
                      <a:pPr algn="just" fontAlgn="t"/>
                      <a:r>
                        <a:rPr lang="en-US" sz="1600" b="1" i="0" u="none" strike="noStrike">
                          <a:latin typeface="Arial"/>
                        </a:rPr>
                        <a:t>Country</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just" fontAlgn="t"/>
                      <a:r>
                        <a:rPr lang="en-US" sz="1600" b="1" i="0" u="none" strike="noStrike">
                          <a:latin typeface="Arial"/>
                        </a:rPr>
                        <a:t>Status</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600" b="1" i="0" u="none" strike="noStrike">
                          <a:latin typeface="Arial"/>
                        </a:rPr>
                        <a:t>GCI </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t"/>
                      <a:r>
                        <a:rPr lang="en-US" sz="1600" b="1" i="0" u="none" strike="noStrike">
                          <a:latin typeface="Arial"/>
                        </a:rPr>
                        <a:t>KEI</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t"/>
                      <a:r>
                        <a:rPr lang="en-US" sz="1600" b="1" i="0" u="none" strike="noStrike">
                          <a:latin typeface="Arial"/>
                        </a:rPr>
                        <a:t>GERD/</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t"/>
                      <a:r>
                        <a:rPr lang="en-US" sz="1600" b="1" i="0" u="none" strike="noStrike">
                          <a:latin typeface="Arial"/>
                        </a:rPr>
                        <a:t>WoK 2005-</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t"/>
                      <a:r>
                        <a:rPr lang="en-US" sz="1600" b="1" i="0" u="none" strike="noStrike" dirty="0">
                          <a:latin typeface="Arial"/>
                        </a:rPr>
                        <a:t>Primary</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t"/>
                      <a:r>
                        <a:rPr lang="en-US" sz="1600" b="1" i="0" u="none" strike="noStrike" dirty="0">
                          <a:latin typeface="Arial"/>
                        </a:rPr>
                        <a:t>Secondary</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351692">
                <a:tc vMerge="1">
                  <a:txBody>
                    <a:bodyPr/>
                    <a:lstStyle/>
                    <a:p>
                      <a:endParaRPr lang="en-US"/>
                    </a:p>
                  </a:txBody>
                  <a:tcPr/>
                </a:tc>
                <a:tc vMerge="1">
                  <a:txBody>
                    <a:bodyPr/>
                    <a:lstStyle/>
                    <a:p>
                      <a:endParaRPr lang="en-US"/>
                    </a:p>
                  </a:txBody>
                  <a:tcPr/>
                </a:tc>
                <a:tc>
                  <a:txBody>
                    <a:bodyPr/>
                    <a:lstStyle/>
                    <a:p>
                      <a:pPr algn="ctr" fontAlgn="t"/>
                      <a:r>
                        <a:rPr lang="en-US" sz="1600" b="1" i="0" u="none" strike="noStrike">
                          <a:latin typeface="Arial"/>
                        </a:rPr>
                        <a:t>BS rank</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t"/>
                      <a:r>
                        <a:rPr lang="en-US" sz="1600" b="1" i="0" u="none" strike="noStrike">
                          <a:latin typeface="Arial"/>
                        </a:rPr>
                        <a:t>value</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t"/>
                      <a:r>
                        <a:rPr lang="en-US" sz="1600" b="1" i="0" u="none" strike="noStrike">
                          <a:latin typeface="Arial"/>
                        </a:rPr>
                        <a:t>GDP</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t"/>
                      <a:r>
                        <a:rPr lang="en-US" sz="1600" b="1" i="0" u="none" strike="noStrike">
                          <a:latin typeface="Arial"/>
                        </a:rPr>
                        <a:t>2009</a:t>
                      </a:r>
                      <a:r>
                        <a:rPr lang="en-US" sz="1600" b="1" i="0" u="none" strike="noStrike" baseline="30000">
                          <a:latin typeface="Arial"/>
                        </a:rPr>
                        <a:t>+</a:t>
                      </a:r>
                      <a:endParaRPr lang="en-US" sz="1600" b="1" i="0" u="none" strike="noStrike">
                        <a:latin typeface="Arial"/>
                      </a:endParaRP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t"/>
                      <a:r>
                        <a:rPr lang="en-US" sz="1600" b="1" i="0" u="none" strike="noStrike">
                          <a:latin typeface="Arial"/>
                        </a:rPr>
                        <a:t>NER%</a:t>
                      </a:r>
                      <a:r>
                        <a:rPr lang="en-US" sz="1600" b="1" i="0" u="none" strike="noStrike" baseline="30000">
                          <a:latin typeface="Arial"/>
                        </a:rPr>
                        <a:t>++</a:t>
                      </a:r>
                      <a:endParaRPr lang="en-US" sz="1600" b="1" i="0" u="none" strike="noStrike">
                        <a:latin typeface="Arial"/>
                      </a:endParaRP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t"/>
                      <a:r>
                        <a:rPr lang="en-US" sz="1600" b="1" i="0" u="none" strike="noStrike">
                          <a:latin typeface="Arial"/>
                        </a:rPr>
                        <a:t>NER%</a:t>
                      </a:r>
                      <a:r>
                        <a:rPr lang="en-US" sz="1600" b="1" i="0" u="none" strike="noStrike" baseline="30000">
                          <a:latin typeface="Arial"/>
                        </a:rPr>
                        <a:t>++</a:t>
                      </a:r>
                      <a:endParaRPr lang="en-US" sz="1600" b="1" i="0" u="none" strike="noStrike">
                        <a:latin typeface="Arial"/>
                      </a:endParaRP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351692">
                <a:tc>
                  <a:txBody>
                    <a:bodyPr/>
                    <a:lstStyle/>
                    <a:p>
                      <a:pPr algn="just" fontAlgn="t"/>
                      <a:r>
                        <a:rPr lang="en-US" sz="1600" b="0" i="0" u="none" strike="noStrike">
                          <a:latin typeface="Arial"/>
                        </a:rPr>
                        <a:t>Angola </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en-US" sz="1600" b="0" i="0" u="none" strike="noStrike">
                          <a:latin typeface="Arial"/>
                        </a:rPr>
                        <a:t>UMC</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600" b="0" i="0" u="none" strike="noStrike">
                          <a:latin typeface="Arial"/>
                        </a:rPr>
                        <a:t>139</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600" b="0" i="0" u="none" strike="noStrike">
                          <a:latin typeface="Arial"/>
                        </a:rPr>
                        <a:t>1.7</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600" b="0" i="0" u="none" strike="noStrike">
                          <a:latin typeface="Arial"/>
                        </a:rPr>
                        <a:t>n.a.</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t"/>
                      <a:r>
                        <a:rPr lang="en-US" sz="1600" b="0" i="0" u="none" strike="noStrike">
                          <a:latin typeface="Arial"/>
                        </a:rPr>
                        <a:t>107</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t"/>
                      <a:r>
                        <a:rPr lang="en-US" sz="1600" b="0" i="0" u="none" strike="noStrike">
                          <a:latin typeface="Arial"/>
                        </a:rPr>
                        <a:t>50</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t"/>
                      <a:r>
                        <a:rPr lang="en-US" sz="1600" b="0" i="0" u="none" strike="noStrike">
                          <a:latin typeface="Arial"/>
                        </a:rPr>
                        <a:t>n.a.</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1692">
                <a:tc>
                  <a:txBody>
                    <a:bodyPr/>
                    <a:lstStyle/>
                    <a:p>
                      <a:pPr algn="just" fontAlgn="t"/>
                      <a:r>
                        <a:rPr lang="en-US" sz="1600" b="0" i="0" u="none" strike="noStrike">
                          <a:latin typeface="Arial"/>
                        </a:rPr>
                        <a:t>Brazil</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en-US" sz="1600" b="0" i="0" u="none" strike="noStrike">
                          <a:latin typeface="Arial"/>
                        </a:rPr>
                        <a:t>UMC</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600" b="0" i="0" u="none" strike="noStrike">
                          <a:latin typeface="Arial"/>
                        </a:rPr>
                        <a:t>38</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600" b="0" i="0" u="none" strike="noStrike">
                          <a:latin typeface="Arial"/>
                        </a:rPr>
                        <a:t>5.57</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600" b="0" i="0" u="none" strike="noStrike" dirty="0">
                          <a:latin typeface="Arial"/>
                        </a:rPr>
                        <a:t>1.18</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t"/>
                      <a:r>
                        <a:rPr lang="en-US" sz="1600" b="0" i="0" u="none" strike="noStrike">
                          <a:latin typeface="Arial"/>
                        </a:rPr>
                        <a:t>117 233</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t"/>
                      <a:r>
                        <a:rPr lang="en-US" sz="1600" b="0" i="0" u="none" strike="noStrike">
                          <a:latin typeface="Arial"/>
                        </a:rPr>
                        <a:t>95</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t"/>
                      <a:r>
                        <a:rPr lang="en-US" sz="1600" b="0" i="0" u="none" strike="noStrike">
                          <a:latin typeface="Arial"/>
                        </a:rPr>
                        <a:t>82</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1692">
                <a:tc>
                  <a:txBody>
                    <a:bodyPr/>
                    <a:lstStyle/>
                    <a:p>
                      <a:pPr algn="just" fontAlgn="t"/>
                      <a:r>
                        <a:rPr lang="en-US" sz="1600" b="0" i="0" u="none" strike="noStrike">
                          <a:latin typeface="Arial"/>
                        </a:rPr>
                        <a:t>Ghana </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en-US" sz="1600" b="0" i="0" u="none" strike="noStrike">
                          <a:latin typeface="Arial"/>
                        </a:rPr>
                        <a:t>LMC</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600" b="0" i="0" u="none" strike="noStrike">
                          <a:latin typeface="Arial"/>
                        </a:rPr>
                        <a:t>100</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600" b="0" i="0" u="none" strike="noStrike">
                          <a:latin typeface="Arial"/>
                        </a:rPr>
                        <a:t>2.5</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600" b="0" i="0" u="none" strike="noStrike">
                          <a:latin typeface="Arial"/>
                        </a:rPr>
                        <a:t>0.38</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t"/>
                      <a:r>
                        <a:rPr lang="en-US" sz="1600" b="0" i="0" u="none" strike="noStrike">
                          <a:latin typeface="Arial"/>
                        </a:rPr>
                        <a:t>1487</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t"/>
                      <a:r>
                        <a:rPr lang="en-US" sz="1600" b="0" i="0" u="none" strike="noStrike">
                          <a:latin typeface="Arial"/>
                        </a:rPr>
                        <a:t>76</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t"/>
                      <a:r>
                        <a:rPr lang="en-US" sz="1600" b="0" i="0" u="none" strike="noStrike">
                          <a:latin typeface="Arial"/>
                        </a:rPr>
                        <a:t>46</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1692">
                <a:tc>
                  <a:txBody>
                    <a:bodyPr/>
                    <a:lstStyle/>
                    <a:p>
                      <a:pPr algn="just" fontAlgn="t"/>
                      <a:r>
                        <a:rPr lang="en-US" sz="1600" b="0" i="0" u="none" strike="noStrike">
                          <a:latin typeface="Arial"/>
                        </a:rPr>
                        <a:t>Kenya </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en-US" sz="1600" b="0" i="0" u="none" strike="noStrike">
                          <a:latin typeface="Arial"/>
                        </a:rPr>
                        <a:t>LMC</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600" b="0" i="0" u="none" strike="noStrike">
                          <a:latin typeface="Arial"/>
                        </a:rPr>
                        <a:t>58</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600" b="0" i="0" u="none" strike="noStrike">
                          <a:latin typeface="Arial"/>
                        </a:rPr>
                        <a:t>2.82</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600" b="0" i="0" u="none" strike="noStrike">
                          <a:latin typeface="Arial"/>
                        </a:rPr>
                        <a:t>0.48</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t"/>
                      <a:r>
                        <a:rPr lang="en-US" sz="1600" b="0" i="0" u="none" strike="noStrike">
                          <a:latin typeface="Arial"/>
                        </a:rPr>
                        <a:t>3866</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t"/>
                      <a:r>
                        <a:rPr lang="en-US" sz="1600" b="0" i="0" u="none" strike="noStrike">
                          <a:latin typeface="Arial"/>
                        </a:rPr>
                        <a:t>83</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t"/>
                      <a:r>
                        <a:rPr lang="en-US" sz="1600" b="0" i="0" u="none" strike="noStrike">
                          <a:latin typeface="Arial"/>
                        </a:rPr>
                        <a:t>50</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1692">
                <a:tc>
                  <a:txBody>
                    <a:bodyPr/>
                    <a:lstStyle/>
                    <a:p>
                      <a:pPr algn="just" fontAlgn="t"/>
                      <a:r>
                        <a:rPr lang="en-US" sz="1600" b="0" i="0" u="none" strike="noStrike">
                          <a:latin typeface="Arial"/>
                        </a:rPr>
                        <a:t>Malaysia </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en-US" sz="1600" b="0" i="0" u="none" strike="noStrike" dirty="0">
                          <a:latin typeface="Arial"/>
                        </a:rPr>
                        <a:t>HC</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600" b="0" i="0" u="none" strike="noStrike">
                          <a:latin typeface="Arial"/>
                        </a:rPr>
                        <a:t>25</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600" b="0" i="0" u="none" strike="noStrike">
                          <a:latin typeface="Arial"/>
                        </a:rPr>
                        <a:t>6.06</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600" b="0" i="0" u="none" strike="noStrike">
                          <a:latin typeface="Arial"/>
                        </a:rPr>
                        <a:t>0.24</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t"/>
                      <a:r>
                        <a:rPr lang="en-US" sz="1600" b="0" i="0" u="none" strike="noStrike">
                          <a:latin typeface="Arial"/>
                        </a:rPr>
                        <a:t>12942</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t"/>
                      <a:r>
                        <a:rPr lang="en-US" sz="1600" b="0" i="0" u="none" strike="noStrike">
                          <a:latin typeface="Arial"/>
                        </a:rPr>
                        <a:t>94</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t"/>
                      <a:r>
                        <a:rPr lang="en-US" sz="1600" b="0" i="0" u="none" strike="noStrike">
                          <a:latin typeface="Arial"/>
                        </a:rPr>
                        <a:t>68</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1692">
                <a:tc>
                  <a:txBody>
                    <a:bodyPr/>
                    <a:lstStyle/>
                    <a:p>
                      <a:pPr algn="just" fontAlgn="t"/>
                      <a:r>
                        <a:rPr lang="en-US" sz="1600" b="0" i="0" u="none" strike="noStrike">
                          <a:latin typeface="Arial"/>
                        </a:rPr>
                        <a:t>Moçambique</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en-US" sz="1600" b="0" i="0" u="none" strike="noStrike">
                          <a:latin typeface="Arial"/>
                        </a:rPr>
                        <a:t>LMC</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600" b="0" i="0" u="none" strike="noStrike">
                          <a:latin typeface="Arial"/>
                        </a:rPr>
                        <a:t>101</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600" b="0" i="0" u="none" strike="noStrike">
                          <a:latin typeface="Arial"/>
                        </a:rPr>
                        <a:t>1.71</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600" b="0" i="0" u="none" strike="noStrike">
                          <a:latin typeface="Arial"/>
                        </a:rPr>
                        <a:t>0.25</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t"/>
                      <a:r>
                        <a:rPr lang="en-US" sz="1600" b="0" i="0" u="none" strike="noStrike">
                          <a:latin typeface="Arial"/>
                        </a:rPr>
                        <a:t>393</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t"/>
                      <a:r>
                        <a:rPr lang="en-US" sz="1600" b="0" i="0" u="none" strike="noStrike">
                          <a:latin typeface="Arial"/>
                        </a:rPr>
                        <a:t>92</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t"/>
                      <a:r>
                        <a:rPr lang="en-US" sz="1600" b="0" i="0" u="none" strike="noStrike">
                          <a:latin typeface="Arial"/>
                        </a:rPr>
                        <a:t>16</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1692">
                <a:tc>
                  <a:txBody>
                    <a:bodyPr/>
                    <a:lstStyle/>
                    <a:p>
                      <a:pPr algn="just" fontAlgn="t"/>
                      <a:r>
                        <a:rPr lang="en-US" sz="1600" b="0" i="0" u="none" strike="noStrike">
                          <a:latin typeface="Arial"/>
                        </a:rPr>
                        <a:t>Rwanda </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en-US" sz="1600" b="0" i="0" u="none" strike="noStrike">
                          <a:latin typeface="Arial"/>
                        </a:rPr>
                        <a:t>LMC</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600" b="0" i="0" u="none" strike="noStrike">
                          <a:latin typeface="Arial"/>
                        </a:rPr>
                        <a:t>87</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600" b="0" i="0" u="none" strike="noStrike">
                          <a:latin typeface="Arial"/>
                        </a:rPr>
                        <a:t>1.34</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600" b="0" i="0" u="none" strike="noStrike">
                          <a:latin typeface="Arial"/>
                        </a:rPr>
                        <a:t>n.a.</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t"/>
                      <a:r>
                        <a:rPr lang="en-US" sz="1600" b="0" i="0" u="none" strike="noStrike">
                          <a:latin typeface="Arial"/>
                        </a:rPr>
                        <a:t>192</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t"/>
                      <a:r>
                        <a:rPr lang="en-US" sz="1600" b="0" i="0" u="none" strike="noStrike">
                          <a:latin typeface="Arial"/>
                        </a:rPr>
                        <a:t>96</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t"/>
                      <a:r>
                        <a:rPr lang="en-US" sz="1600" b="0" i="0" u="none" strike="noStrike">
                          <a:latin typeface="Arial"/>
                        </a:rPr>
                        <a:t>n.a.</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1692">
                <a:tc>
                  <a:txBody>
                    <a:bodyPr/>
                    <a:lstStyle/>
                    <a:p>
                      <a:pPr algn="just" fontAlgn="t"/>
                      <a:r>
                        <a:rPr lang="en-US" sz="1600" b="0" i="0" u="none" strike="noStrike">
                          <a:latin typeface="Arial"/>
                        </a:rPr>
                        <a:t>South Korea </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en-US" sz="1600" b="0" i="0" u="none" strike="noStrike">
                          <a:latin typeface="Arial"/>
                        </a:rPr>
                        <a:t>HC</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600" b="0" i="0" u="none" strike="noStrike">
                          <a:latin typeface="Arial"/>
                        </a:rPr>
                        <a:t>18</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600" b="0" i="0" u="none" strike="noStrike">
                          <a:latin typeface="Arial"/>
                        </a:rPr>
                        <a:t>7.68</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600" b="0" i="0" u="none" strike="noStrike">
                          <a:latin typeface="Arial"/>
                        </a:rPr>
                        <a:t>3.37</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t"/>
                      <a:r>
                        <a:rPr lang="en-US" sz="1600" b="0" i="0" u="none" strike="noStrike">
                          <a:latin typeface="Arial"/>
                        </a:rPr>
                        <a:t>154 292</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t"/>
                      <a:r>
                        <a:rPr lang="en-US" sz="1600" b="0" i="0" u="none" strike="noStrike">
                          <a:latin typeface="Arial"/>
                        </a:rPr>
                        <a:t>99</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t"/>
                      <a:r>
                        <a:rPr lang="en-US" sz="1600" b="0" i="0" u="none" strike="noStrike" dirty="0">
                          <a:latin typeface="Arial"/>
                        </a:rPr>
                        <a:t>96</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1692">
                <a:tc>
                  <a:txBody>
                    <a:bodyPr/>
                    <a:lstStyle/>
                    <a:p>
                      <a:pPr algn="just" fontAlgn="t"/>
                      <a:r>
                        <a:rPr lang="en-US" sz="1600" b="0" i="0" u="none" strike="noStrike">
                          <a:latin typeface="Arial"/>
                        </a:rPr>
                        <a:t>South Africa </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en-US" sz="1600" b="0" i="0" u="none" strike="noStrike">
                          <a:latin typeface="Arial"/>
                        </a:rPr>
                        <a:t>UMC</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600" b="0" i="0" u="none" strike="noStrike">
                          <a:latin typeface="Arial"/>
                        </a:rPr>
                        <a:t>43</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600" b="0" i="0" u="none" strike="noStrike">
                          <a:latin typeface="Arial"/>
                        </a:rPr>
                        <a:t>5.55</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600" b="0" i="0" u="none" strike="noStrike">
                          <a:latin typeface="Arial"/>
                        </a:rPr>
                        <a:t>0.92</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t"/>
                      <a:r>
                        <a:rPr lang="en-US" sz="1600" b="0" i="0" u="none" strike="noStrike">
                          <a:latin typeface="Arial"/>
                        </a:rPr>
                        <a:t>29 239</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t"/>
                      <a:r>
                        <a:rPr lang="en-US" sz="1600" b="0" i="0" u="none" strike="noStrike">
                          <a:latin typeface="Arial"/>
                        </a:rPr>
                        <a:t>90</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t"/>
                      <a:r>
                        <a:rPr lang="en-US" sz="1600" b="0" i="0" u="none" strike="noStrike">
                          <a:latin typeface="Arial"/>
                        </a:rPr>
                        <a:t>65</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1692">
                <a:tc>
                  <a:txBody>
                    <a:bodyPr/>
                    <a:lstStyle/>
                    <a:p>
                      <a:pPr algn="just" fontAlgn="t"/>
                      <a:r>
                        <a:rPr lang="en-US" sz="1600" b="0" i="0" u="none" strike="noStrike">
                          <a:latin typeface="Arial"/>
                        </a:rPr>
                        <a:t>Tanzania</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en-US" sz="1600" b="0" i="0" u="none" strike="noStrike">
                          <a:latin typeface="Arial"/>
                        </a:rPr>
                        <a:t>LMC</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600" b="0" i="0" u="none" strike="noStrike">
                          <a:latin typeface="Arial"/>
                        </a:rPr>
                        <a:t>94</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600" b="0" i="0" u="none" strike="noStrike">
                          <a:latin typeface="Arial"/>
                        </a:rPr>
                        <a:t>2.28</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600" b="0" i="0" u="none" strike="noStrike">
                          <a:latin typeface="Arial"/>
                        </a:rPr>
                        <a:t>0.48</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t"/>
                      <a:r>
                        <a:rPr lang="en-US" sz="1600" b="0" i="0" u="none" strike="noStrike">
                          <a:latin typeface="Arial"/>
                        </a:rPr>
                        <a:t>514</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t"/>
                      <a:r>
                        <a:rPr lang="en-US" sz="1600" b="0" i="0" u="none" strike="noStrike">
                          <a:latin typeface="Arial"/>
                        </a:rPr>
                        <a:t>98</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t"/>
                      <a:r>
                        <a:rPr lang="en-US" sz="1600" b="0" i="0" u="none" strike="noStrike">
                          <a:latin typeface="Arial"/>
                        </a:rPr>
                        <a:t>5</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1692">
                <a:tc>
                  <a:txBody>
                    <a:bodyPr/>
                    <a:lstStyle/>
                    <a:p>
                      <a:pPr algn="just" fontAlgn="t"/>
                      <a:r>
                        <a:rPr lang="en-US" sz="1600" b="0" i="0" u="none" strike="noStrike">
                          <a:latin typeface="Arial"/>
                        </a:rPr>
                        <a:t>Uganda</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en-US" sz="1600" b="0" i="0" u="none" strike="noStrike">
                          <a:latin typeface="Arial"/>
                        </a:rPr>
                        <a:t>LMC</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600" b="0" i="0" u="none" strike="noStrike" dirty="0">
                          <a:latin typeface="Arial"/>
                        </a:rPr>
                        <a:t>111</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600" b="0" i="0" u="none" strike="noStrike" dirty="0">
                          <a:latin typeface="Arial"/>
                        </a:rPr>
                        <a:t>2.46</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600" b="0" i="0" u="none" strike="noStrike" dirty="0">
                          <a:latin typeface="Arial"/>
                        </a:rPr>
                        <a:t>1.1</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t"/>
                      <a:r>
                        <a:rPr lang="en-US" sz="1600" b="0" i="0" u="none" strike="noStrike">
                          <a:latin typeface="Arial"/>
                        </a:rPr>
                        <a:t>459</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t"/>
                      <a:r>
                        <a:rPr lang="en-US" sz="1600" b="0" i="0" u="none" strike="noStrike" dirty="0">
                          <a:latin typeface="Arial"/>
                        </a:rPr>
                        <a:t>92</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t"/>
                      <a:r>
                        <a:rPr lang="en-US" sz="1600" b="0" i="0" u="none" strike="noStrike" dirty="0">
                          <a:latin typeface="Arial"/>
                        </a:rPr>
                        <a:t>21</a:t>
                      </a:r>
                    </a:p>
                  </a:txBody>
                  <a:tcPr marL="11723" marR="11723" marT="117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Title 1"/>
          <p:cNvSpPr>
            <a:spLocks noGrp="1"/>
          </p:cNvSpPr>
          <p:nvPr>
            <p:ph type="ctrTitle"/>
          </p:nvPr>
        </p:nvSpPr>
        <p:spPr>
          <a:xfrm>
            <a:off x="0" y="-152400"/>
            <a:ext cx="9144000" cy="914400"/>
          </a:xfrm>
        </p:spPr>
        <p:txBody>
          <a:bodyPr/>
          <a:lstStyle/>
          <a:p>
            <a:r>
              <a:rPr lang="en-US" sz="2800" i="1" dirty="0" smtClean="0">
                <a:solidFill>
                  <a:srgbClr val="0000FF"/>
                </a:solidFill>
                <a:latin typeface="Arial" pitchFamily="-1" charset="0"/>
                <a:ea typeface="Arial" pitchFamily="-1" charset="0"/>
                <a:cs typeface="Arial" pitchFamily="-1" charset="0"/>
              </a:rPr>
              <a:t>We do the best we can with indicators</a:t>
            </a:r>
          </a:p>
        </p:txBody>
      </p:sp>
      <p:sp>
        <p:nvSpPr>
          <p:cNvPr id="7" name="Title 1"/>
          <p:cNvSpPr txBox="1">
            <a:spLocks/>
          </p:cNvSpPr>
          <p:nvPr/>
        </p:nvSpPr>
        <p:spPr bwMode="auto">
          <a:xfrm>
            <a:off x="381000" y="5791201"/>
            <a:ext cx="7772400" cy="838200"/>
          </a:xfrm>
          <a:prstGeom prst="rect">
            <a:avLst/>
          </a:prstGeom>
          <a:noFill/>
          <a:ln w="9525">
            <a:noFill/>
            <a:miter lim="800000"/>
            <a:headEnd/>
            <a:tailEnd/>
          </a:ln>
        </p:spPr>
        <p:txBody>
          <a:bodyPr anchor="ctr">
            <a:prstTxWarp prst="textNoShape">
              <a:avLst/>
            </a:prstTxWarp>
          </a:bodyPr>
          <a:lstStyle/>
          <a:p>
            <a:pPr algn="ctr" eaLnBrk="0" hangingPunct="0"/>
            <a:r>
              <a:rPr lang="en-US" sz="2400" i="1" dirty="0" smtClean="0">
                <a:solidFill>
                  <a:srgbClr val="0000FF"/>
                </a:solidFill>
                <a:ea typeface="Arial" pitchFamily="-1" charset="0"/>
                <a:cs typeface="Arial" pitchFamily="-1" charset="0"/>
              </a:rPr>
              <a:t>Everyone talks agric but forgets about the plant cultivars</a:t>
            </a:r>
            <a:endParaRPr lang="en-US" sz="2400" i="1" dirty="0">
              <a:solidFill>
                <a:srgbClr val="0000FF"/>
              </a:solidFill>
              <a:ea typeface="Arial" pitchFamily="-1" charset="0"/>
              <a:cs typeface="Arial" pitchFamily="-1"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46706" y="3854824"/>
            <a:ext cx="184666" cy="369332"/>
          </a:xfrm>
          <a:prstGeom prst="rect">
            <a:avLst/>
          </a:prstGeom>
          <a:noFill/>
        </p:spPr>
        <p:txBody>
          <a:bodyPr wrap="none" rtlCol="0">
            <a:spAutoFit/>
          </a:bodyPr>
          <a:lstStyle/>
          <a:p>
            <a:endParaRPr lang="en-US" dirty="0"/>
          </a:p>
        </p:txBody>
      </p:sp>
      <p:sp>
        <p:nvSpPr>
          <p:cNvPr id="6" name="Title 1"/>
          <p:cNvSpPr>
            <a:spLocks noGrp="1"/>
          </p:cNvSpPr>
          <p:nvPr>
            <p:ph type="ctrTitle"/>
          </p:nvPr>
        </p:nvSpPr>
        <p:spPr>
          <a:xfrm>
            <a:off x="0" y="-152400"/>
            <a:ext cx="9144000" cy="914400"/>
          </a:xfrm>
        </p:spPr>
        <p:txBody>
          <a:bodyPr/>
          <a:lstStyle/>
          <a:p>
            <a:r>
              <a:rPr lang="en-US" sz="2800" i="1" dirty="0" smtClean="0">
                <a:solidFill>
                  <a:srgbClr val="0000FF"/>
                </a:solidFill>
                <a:latin typeface="Arial" pitchFamily="-1" charset="0"/>
                <a:ea typeface="Arial" pitchFamily="-1" charset="0"/>
                <a:cs typeface="Arial" pitchFamily="-1" charset="0"/>
              </a:rPr>
              <a:t>Do the comparatives … Korea is salutary</a:t>
            </a:r>
          </a:p>
        </p:txBody>
      </p:sp>
      <p:pic>
        <p:nvPicPr>
          <p:cNvPr id="7" name="Picture 6" descr="Korea GERD 1964-2004.tiff"/>
          <p:cNvPicPr>
            <a:picLocks noChangeAspect="1"/>
          </p:cNvPicPr>
          <p:nvPr/>
        </p:nvPicPr>
        <p:blipFill>
          <a:blip r:embed="rId2"/>
          <a:stretch>
            <a:fillRect/>
          </a:stretch>
        </p:blipFill>
        <p:spPr>
          <a:xfrm>
            <a:off x="174799" y="1225550"/>
            <a:ext cx="8816801" cy="509905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idx="1"/>
          </p:nvPr>
        </p:nvSpPr>
        <p:spPr>
          <a:xfrm>
            <a:off x="304800" y="609600"/>
            <a:ext cx="8686800" cy="5257800"/>
          </a:xfrm>
        </p:spPr>
        <p:txBody>
          <a:bodyPr/>
          <a:lstStyle/>
          <a:p>
            <a:pPr marL="514350" indent="-514350"/>
            <a:r>
              <a:rPr lang="en-US" sz="2400" dirty="0" smtClean="0">
                <a:latin typeface="Arial"/>
                <a:ea typeface="ＭＳ Ｐゴシック" pitchFamily="-83" charset="-128"/>
                <a:cs typeface="Arial"/>
              </a:rPr>
              <a:t>Korea </a:t>
            </a:r>
            <a:r>
              <a:rPr lang="en-US" sz="2400" dirty="0" smtClean="0">
                <a:solidFill>
                  <a:schemeClr val="accent2"/>
                </a:solidFill>
                <a:latin typeface="Arial"/>
                <a:ea typeface="ＭＳ Ｐゴシック" pitchFamily="-83" charset="-128"/>
                <a:cs typeface="Arial"/>
              </a:rPr>
              <a:t>343</a:t>
            </a:r>
            <a:r>
              <a:rPr lang="en-US" sz="2400" dirty="0" smtClean="0">
                <a:latin typeface="Arial"/>
                <a:ea typeface="ＭＳ Ｐゴシック" pitchFamily="-83" charset="-128"/>
                <a:cs typeface="Arial"/>
              </a:rPr>
              <a:t> USPTO patents over 1963 to 1987</a:t>
            </a:r>
          </a:p>
          <a:p>
            <a:pPr marL="514350" indent="-514350"/>
            <a:r>
              <a:rPr lang="en-US" sz="2400" dirty="0" smtClean="0">
                <a:latin typeface="Arial"/>
                <a:ea typeface="ＭＳ Ｐゴシック" pitchFamily="-83" charset="-128"/>
                <a:cs typeface="Arial"/>
              </a:rPr>
              <a:t>South Africa </a:t>
            </a:r>
            <a:r>
              <a:rPr lang="en-US" sz="2400" dirty="0" smtClean="0">
                <a:solidFill>
                  <a:srgbClr val="C0504D"/>
                </a:solidFill>
                <a:latin typeface="Arial"/>
                <a:ea typeface="ＭＳ Ｐゴシック" pitchFamily="-83" charset="-128"/>
                <a:cs typeface="Arial"/>
              </a:rPr>
              <a:t>1744</a:t>
            </a:r>
            <a:r>
              <a:rPr lang="en-US" sz="2400" dirty="0" smtClean="0">
                <a:latin typeface="Arial"/>
                <a:ea typeface="ＭＳ Ｐゴシック" pitchFamily="-83" charset="-128"/>
                <a:cs typeface="Arial"/>
              </a:rPr>
              <a:t> USPTO patents over 1963 to 1987</a:t>
            </a:r>
          </a:p>
          <a:p>
            <a:pPr marL="514350" indent="-514350"/>
            <a:r>
              <a:rPr lang="en-US" sz="2400" dirty="0" smtClean="0">
                <a:latin typeface="Arial"/>
                <a:ea typeface="ＭＳ Ｐゴシック" pitchFamily="-83" charset="-128"/>
                <a:cs typeface="Arial"/>
              </a:rPr>
              <a:t>Korea </a:t>
            </a:r>
            <a:r>
              <a:rPr lang="en-US" sz="2400" dirty="0" smtClean="0">
                <a:solidFill>
                  <a:srgbClr val="C0504D"/>
                </a:solidFill>
                <a:latin typeface="Arial"/>
                <a:ea typeface="ＭＳ Ｐゴシック" pitchFamily="-83" charset="-128"/>
                <a:cs typeface="Arial"/>
              </a:rPr>
              <a:t>57625</a:t>
            </a:r>
            <a:r>
              <a:rPr lang="en-US" sz="2400" dirty="0" smtClean="0">
                <a:latin typeface="Arial"/>
                <a:ea typeface="ＭＳ Ｐゴシック" pitchFamily="-83" charset="-128"/>
                <a:cs typeface="Arial"/>
              </a:rPr>
              <a:t> USPTO patents over 1987 to 2008</a:t>
            </a:r>
          </a:p>
          <a:p>
            <a:pPr marL="514350" indent="-514350"/>
            <a:r>
              <a:rPr lang="en-US" sz="2400" dirty="0" smtClean="0">
                <a:latin typeface="Arial"/>
                <a:ea typeface="ＭＳ Ｐゴシック" pitchFamily="-83" charset="-128"/>
                <a:cs typeface="Arial"/>
              </a:rPr>
              <a:t>South Africa  </a:t>
            </a:r>
            <a:r>
              <a:rPr lang="en-US" sz="2400" dirty="0" smtClean="0">
                <a:solidFill>
                  <a:srgbClr val="C0504D"/>
                </a:solidFill>
                <a:latin typeface="Arial"/>
                <a:ea typeface="ＭＳ Ｐゴシック" pitchFamily="-83" charset="-128"/>
                <a:cs typeface="Arial"/>
              </a:rPr>
              <a:t>2232 </a:t>
            </a:r>
            <a:r>
              <a:rPr lang="en-US" sz="2400" dirty="0" smtClean="0">
                <a:latin typeface="Arial"/>
                <a:ea typeface="ＭＳ Ｐゴシック" pitchFamily="-83" charset="-128"/>
                <a:cs typeface="Arial"/>
              </a:rPr>
              <a:t>USPTO patents over 1987 to 2008</a:t>
            </a:r>
          </a:p>
          <a:p>
            <a:pPr marL="514350" indent="-514350"/>
            <a:r>
              <a:rPr lang="en-US" sz="2400" dirty="0" smtClean="0">
                <a:latin typeface="Arial"/>
                <a:ea typeface="ＭＳ Ｐゴシック" pitchFamily="-83" charset="-128"/>
                <a:cs typeface="Arial"/>
              </a:rPr>
              <a:t>(NO 3898 USPTO patents over 1987 to 2008)</a:t>
            </a:r>
          </a:p>
          <a:p>
            <a:pPr marL="514350" indent="-514350"/>
            <a:r>
              <a:rPr lang="en-US" sz="2400" dirty="0" smtClean="0">
                <a:latin typeface="Arial"/>
                <a:ea typeface="ＭＳ Ｐゴシック" pitchFamily="-83" charset="-128"/>
                <a:cs typeface="Arial"/>
              </a:rPr>
              <a:t>Ten Year Innovation Plan &amp; New Growth Path aim for 250 USPTO p.a. by 2018. How?</a:t>
            </a:r>
            <a:endParaRPr lang="en-US" sz="2400" dirty="0" smtClean="0">
              <a:ea typeface="ＭＳ Ｐゴシック" pitchFamily="-83" charset="-128"/>
              <a:cs typeface="ＭＳ Ｐゴシック" pitchFamily="-83" charset="-128"/>
            </a:endParaRPr>
          </a:p>
          <a:p>
            <a:pPr marL="514350" indent="-514350"/>
            <a:endParaRPr lang="en-US" sz="2400" dirty="0" smtClean="0">
              <a:ea typeface="ＭＳ Ｐゴシック" pitchFamily="-83" charset="-128"/>
              <a:cs typeface="ＭＳ Ｐゴシック" pitchFamily="-83" charset="-128"/>
            </a:endParaRPr>
          </a:p>
          <a:p>
            <a:pPr marL="514350" indent="-514350">
              <a:buFont typeface="Arial" pitchFamily="-83" charset="0"/>
              <a:buNone/>
            </a:pPr>
            <a:endParaRPr lang="en-US" dirty="0" smtClean="0">
              <a:ea typeface="ＭＳ Ｐゴシック" pitchFamily="-83" charset="-128"/>
              <a:cs typeface="ＭＳ Ｐゴシック" pitchFamily="-83" charset="-128"/>
            </a:endParaRPr>
          </a:p>
          <a:p>
            <a:pPr marL="514350" indent="-514350"/>
            <a:endParaRPr lang="en-US" dirty="0" smtClean="0">
              <a:ea typeface="ＭＳ Ｐゴシック" pitchFamily="-83" charset="-128"/>
              <a:cs typeface="ＭＳ Ｐゴシック" pitchFamily="-83" charset="-128"/>
            </a:endParaRPr>
          </a:p>
        </p:txBody>
      </p:sp>
      <p:sp>
        <p:nvSpPr>
          <p:cNvPr id="20483" name="TextBox 5"/>
          <p:cNvSpPr txBox="1">
            <a:spLocks noChangeArrowheads="1"/>
          </p:cNvSpPr>
          <p:nvPr/>
        </p:nvSpPr>
        <p:spPr bwMode="auto">
          <a:xfrm>
            <a:off x="533400" y="3886200"/>
            <a:ext cx="8534400" cy="1981200"/>
          </a:xfrm>
          <a:prstGeom prst="rect">
            <a:avLst/>
          </a:prstGeom>
          <a:noFill/>
          <a:ln w="9525">
            <a:noFill/>
            <a:miter lim="800000"/>
            <a:headEnd/>
            <a:tailEnd/>
          </a:ln>
        </p:spPr>
        <p:txBody>
          <a:bodyPr anchor="ctr">
            <a:prstTxWarp prst="textNoShape">
              <a:avLst/>
            </a:prstTxWarp>
          </a:bodyPr>
          <a:lstStyle/>
          <a:p>
            <a:pPr>
              <a:buFont typeface="Arial" pitchFamily="-83" charset="0"/>
              <a:buChar char="•"/>
            </a:pPr>
            <a:r>
              <a:rPr lang="en-US" sz="2800" i="1" dirty="0">
                <a:latin typeface="Calibri" pitchFamily="-83" charset="0"/>
              </a:rPr>
              <a:t>There is no IP in an ingot of gold or a </a:t>
            </a:r>
            <a:r>
              <a:rPr lang="en-US" sz="2800" i="1" dirty="0" err="1">
                <a:latin typeface="Calibri" pitchFamily="-83" charset="0"/>
              </a:rPr>
              <a:t>tonne</a:t>
            </a:r>
            <a:r>
              <a:rPr lang="en-US" sz="2800" i="1" dirty="0">
                <a:latin typeface="Calibri" pitchFamily="-83" charset="0"/>
              </a:rPr>
              <a:t> of coal</a:t>
            </a:r>
          </a:p>
          <a:p>
            <a:pPr>
              <a:buFont typeface="Arial" pitchFamily="-83" charset="0"/>
              <a:buChar char="•"/>
            </a:pPr>
            <a:r>
              <a:rPr lang="en-US" sz="2800" i="1" dirty="0">
                <a:latin typeface="Calibri" pitchFamily="-83" charset="0"/>
              </a:rPr>
              <a:t>High tech exports comprise small volume of exports</a:t>
            </a:r>
            <a:endParaRPr lang="en-US" sz="2800" i="1" dirty="0" smtClean="0">
              <a:latin typeface="Calibri" pitchFamily="-83" charset="0"/>
            </a:endParaRPr>
          </a:p>
          <a:p>
            <a:pPr>
              <a:buFont typeface="Arial" pitchFamily="-83" charset="0"/>
              <a:buChar char="•"/>
            </a:pPr>
            <a:r>
              <a:rPr lang="en-US" sz="2800" i="1" dirty="0" smtClean="0">
                <a:latin typeface="Calibri" pitchFamily="-83" charset="0"/>
              </a:rPr>
              <a:t>Our manufacturers seek technology via foreign partners</a:t>
            </a:r>
          </a:p>
          <a:p>
            <a:pPr>
              <a:buFont typeface="Arial" pitchFamily="-83" charset="0"/>
              <a:buChar char="•"/>
            </a:pPr>
            <a:r>
              <a:rPr lang="en-US" sz="2800" i="1" dirty="0" smtClean="0">
                <a:latin typeface="Calibri" pitchFamily="-83" charset="0"/>
              </a:rPr>
              <a:t>One </a:t>
            </a:r>
            <a:r>
              <a:rPr lang="en-US" sz="2800" i="1" dirty="0">
                <a:latin typeface="Calibri" pitchFamily="-83" charset="0"/>
              </a:rPr>
              <a:t>patents in the markets where one competes</a:t>
            </a:r>
          </a:p>
        </p:txBody>
      </p:sp>
      <p:sp>
        <p:nvSpPr>
          <p:cNvPr id="23556" name="TextBox 5"/>
          <p:cNvSpPr txBox="1">
            <a:spLocks noChangeArrowheads="1"/>
          </p:cNvSpPr>
          <p:nvPr/>
        </p:nvSpPr>
        <p:spPr bwMode="auto">
          <a:xfrm>
            <a:off x="609600" y="-152400"/>
            <a:ext cx="8229600" cy="646113"/>
          </a:xfrm>
          <a:prstGeom prst="rect">
            <a:avLst/>
          </a:prstGeom>
          <a:noFill/>
          <a:ln w="9525">
            <a:noFill/>
            <a:miter lim="800000"/>
            <a:headEnd/>
            <a:tailEnd/>
          </a:ln>
        </p:spPr>
        <p:txBody>
          <a:bodyPr anchor="ctr">
            <a:prstTxWarp prst="textNoShape">
              <a:avLst/>
            </a:prstTxWarp>
          </a:bodyPr>
          <a:lstStyle/>
          <a:p>
            <a:pPr algn="ctr"/>
            <a:r>
              <a:rPr lang="en-US" sz="2800" i="1" dirty="0" smtClean="0">
                <a:solidFill>
                  <a:srgbClr val="0000FF"/>
                </a:solidFill>
                <a:latin typeface="Calibri" pitchFamily="-83" charset="0"/>
              </a:rPr>
              <a:t> Patents and policy</a:t>
            </a:r>
            <a:endParaRPr lang="en-US" sz="2800" i="1" dirty="0">
              <a:solidFill>
                <a:srgbClr val="0000FF"/>
              </a:solidFill>
              <a:latin typeface="Calibri" pitchFamily="-83" charset="0"/>
            </a:endParaRPr>
          </a:p>
        </p:txBody>
      </p:sp>
      <p:sp>
        <p:nvSpPr>
          <p:cNvPr id="5" name="Title 1"/>
          <p:cNvSpPr txBox="1">
            <a:spLocks/>
          </p:cNvSpPr>
          <p:nvPr/>
        </p:nvSpPr>
        <p:spPr bwMode="auto">
          <a:xfrm>
            <a:off x="381000" y="5791201"/>
            <a:ext cx="7772400" cy="838200"/>
          </a:xfrm>
          <a:prstGeom prst="rect">
            <a:avLst/>
          </a:prstGeom>
          <a:noFill/>
          <a:ln w="9525">
            <a:noFill/>
            <a:miter lim="800000"/>
            <a:headEnd/>
            <a:tailEnd/>
          </a:ln>
        </p:spPr>
        <p:txBody>
          <a:bodyPr anchor="ctr">
            <a:prstTxWarp prst="textNoShape">
              <a:avLst/>
            </a:prstTxWarp>
          </a:bodyPr>
          <a:lstStyle/>
          <a:p>
            <a:pPr algn="ctr" eaLnBrk="0" hangingPunct="0"/>
            <a:r>
              <a:rPr lang="en-US" sz="2400" i="1" dirty="0" smtClean="0">
                <a:solidFill>
                  <a:srgbClr val="0000FF"/>
                </a:solidFill>
                <a:ea typeface="Arial" pitchFamily="-1" charset="0"/>
                <a:cs typeface="Arial" pitchFamily="-1" charset="0"/>
              </a:rPr>
              <a:t>IP from publicly funded R&amp;D Act</a:t>
            </a:r>
            <a:endParaRPr lang="en-US" sz="2400" i="1" dirty="0">
              <a:solidFill>
                <a:srgbClr val="0000FF"/>
              </a:solidFill>
              <a:ea typeface="Arial" pitchFamily="-1" charset="0"/>
              <a:cs typeface="Arial" pitchFamily="-1"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7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7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67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67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67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48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build="p"/>
      <p:bldP spid="20483"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95400" y="2635984"/>
            <a:ext cx="6934200" cy="1631216"/>
          </a:xfrm>
          <a:prstGeom prst="rect">
            <a:avLst/>
          </a:prstGeom>
        </p:spPr>
        <p:txBody>
          <a:bodyPr wrap="square">
            <a:spAutoFit/>
          </a:bodyPr>
          <a:lstStyle/>
          <a:p>
            <a:pPr algn="ctr"/>
            <a:endParaRPr lang="en-US" sz="2000" dirty="0" smtClean="0">
              <a:hlinkClick r:id="rId2"/>
            </a:endParaRPr>
          </a:p>
          <a:p>
            <a:pPr algn="ctr"/>
            <a:r>
              <a:rPr lang="en-US" sz="2000" dirty="0" smtClean="0">
                <a:hlinkClick r:id="rId2"/>
              </a:rPr>
              <a:t>http://www.oecd.org/sti/frascatimanual</a:t>
            </a:r>
            <a:endParaRPr lang="en-US" sz="2000" dirty="0" smtClean="0"/>
          </a:p>
          <a:p>
            <a:pPr algn="ctr"/>
            <a:endParaRPr lang="en-US" sz="2000" dirty="0" smtClean="0"/>
          </a:p>
          <a:p>
            <a:pPr algn="ctr"/>
            <a:r>
              <a:rPr lang="en-US" sz="2000" dirty="0" smtClean="0">
                <a:hlinkClick r:id="rId3"/>
              </a:rPr>
              <a:t>http://www.oecd.org/sti/frascatimanual#annex</a:t>
            </a:r>
            <a:endParaRPr lang="en-US" sz="2000" dirty="0" smtClean="0"/>
          </a:p>
          <a:p>
            <a:pPr algn="ctr"/>
            <a:endParaRPr lang="en-US" sz="2000" dirty="0"/>
          </a:p>
        </p:txBody>
      </p:sp>
      <p:sp>
        <p:nvSpPr>
          <p:cNvPr id="5" name="Title 1"/>
          <p:cNvSpPr>
            <a:spLocks noGrp="1"/>
          </p:cNvSpPr>
          <p:nvPr>
            <p:ph type="ctrTitle"/>
          </p:nvPr>
        </p:nvSpPr>
        <p:spPr>
          <a:xfrm>
            <a:off x="0" y="914400"/>
            <a:ext cx="9144000" cy="914400"/>
          </a:xfrm>
        </p:spPr>
        <p:txBody>
          <a:bodyPr/>
          <a:lstStyle/>
          <a:p>
            <a:r>
              <a:rPr lang="en-US" sz="2800" b="1" dirty="0" smtClean="0"/>
              <a:t>MEASURING R&amp;D IN DEVELOPING COUNTRIES</a:t>
            </a:r>
            <a:br>
              <a:rPr lang="en-US" sz="2800" b="1" dirty="0" smtClean="0"/>
            </a:br>
            <a:r>
              <a:rPr lang="en-US" sz="2800" b="1" dirty="0" smtClean="0"/>
              <a:t>Annex to the Frascati Manual </a:t>
            </a:r>
            <a:r>
              <a:rPr lang="en-US" sz="2800" b="1" i="1" dirty="0" smtClean="0"/>
              <a:t>(2012)</a:t>
            </a:r>
            <a:endParaRPr lang="en-US" sz="2800" i="1" dirty="0" smtClean="0">
              <a:solidFill>
                <a:srgbClr val="0000FF"/>
              </a:solidFill>
              <a:latin typeface="Arial" pitchFamily="-1" charset="0"/>
              <a:ea typeface="Arial" pitchFamily="-1" charset="0"/>
              <a:cs typeface="Arial" pitchFamily="-1"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7" descr="Fig1.jpg                                                       000C0D77 Robert HD                      C1101607:"/>
          <p:cNvPicPr>
            <a:picLocks noChangeAspect="1" noChangeArrowheads="1"/>
          </p:cNvPicPr>
          <p:nvPr/>
        </p:nvPicPr>
        <p:blipFill>
          <a:blip r:embed="rId3"/>
          <a:srcRect/>
          <a:stretch>
            <a:fillRect/>
          </a:stretch>
        </p:blipFill>
        <p:spPr bwMode="auto">
          <a:xfrm>
            <a:off x="0" y="4763"/>
            <a:ext cx="9144000" cy="6853237"/>
          </a:xfrm>
          <a:prstGeom prst="rect">
            <a:avLst/>
          </a:prstGeom>
          <a:noFill/>
          <a:ln w="9525">
            <a:noFill/>
            <a:miter lim="800000"/>
            <a:headEnd/>
            <a:tailEnd/>
          </a:ln>
        </p:spPr>
      </p:pic>
      <p:sp>
        <p:nvSpPr>
          <p:cNvPr id="22531" name="Title 1"/>
          <p:cNvSpPr>
            <a:spLocks noGrp="1"/>
          </p:cNvSpPr>
          <p:nvPr>
            <p:ph type="ctrTitle"/>
          </p:nvPr>
        </p:nvSpPr>
        <p:spPr>
          <a:xfrm>
            <a:off x="381000" y="-228600"/>
            <a:ext cx="8839200" cy="914400"/>
          </a:xfrm>
        </p:spPr>
        <p:txBody>
          <a:bodyPr/>
          <a:lstStyle/>
          <a:p>
            <a:r>
              <a:rPr lang="en-US" sz="2800" i="1" dirty="0" smtClean="0">
                <a:solidFill>
                  <a:srgbClr val="0000FF"/>
                </a:solidFill>
                <a:latin typeface="Arial" pitchFamily="-1" charset="0"/>
                <a:ea typeface="Arial" pitchFamily="-1" charset="0"/>
                <a:cs typeface="Arial" pitchFamily="-1" charset="0"/>
              </a:rPr>
              <a:t>Think differently: high levels of incremental innovation </a:t>
            </a:r>
          </a:p>
        </p:txBody>
      </p:sp>
      <p:sp>
        <p:nvSpPr>
          <p:cNvPr id="22532" name="Rectangle 3"/>
          <p:cNvSpPr>
            <a:spLocks noChangeArrowheads="1"/>
          </p:cNvSpPr>
          <p:nvPr/>
        </p:nvSpPr>
        <p:spPr bwMode="auto">
          <a:xfrm>
            <a:off x="1676400" y="6259513"/>
            <a:ext cx="2374900" cy="277812"/>
          </a:xfrm>
          <a:prstGeom prst="rect">
            <a:avLst/>
          </a:prstGeom>
          <a:noFill/>
          <a:ln w="9525">
            <a:noFill/>
            <a:miter lim="800000"/>
            <a:headEnd/>
            <a:tailEnd/>
          </a:ln>
        </p:spPr>
        <p:txBody>
          <a:bodyPr wrap="none">
            <a:prstTxWarp prst="textNoShape">
              <a:avLst/>
            </a:prstTxWarp>
            <a:spAutoFit/>
          </a:bodyPr>
          <a:lstStyle/>
          <a:p>
            <a:pPr algn="ctr" eaLnBrk="0" hangingPunct="0"/>
            <a:r>
              <a:rPr lang="en-US" sz="1200">
                <a:solidFill>
                  <a:srgbClr val="000000"/>
                </a:solidFill>
                <a:ea typeface="Arial" pitchFamily="-1" charset="0"/>
                <a:cs typeface="Arial" pitchFamily="-1" charset="0"/>
              </a:rPr>
              <a:t>Source: Innovation Survey 2005</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ntitled.tiff"/>
          <p:cNvPicPr>
            <a:picLocks noChangeAspect="1"/>
          </p:cNvPicPr>
          <p:nvPr/>
        </p:nvPicPr>
        <p:blipFill>
          <a:blip r:embed="rId2"/>
          <a:stretch>
            <a:fillRect/>
          </a:stretch>
        </p:blipFill>
        <p:spPr>
          <a:xfrm>
            <a:off x="226048" y="381000"/>
            <a:ext cx="8613152" cy="6040768"/>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3"/>
          <p:cNvSpPr txBox="1">
            <a:spLocks noChangeArrowheads="1"/>
          </p:cNvSpPr>
          <p:nvPr/>
        </p:nvSpPr>
        <p:spPr bwMode="auto">
          <a:xfrm>
            <a:off x="3810000" y="3817938"/>
            <a:ext cx="1219200" cy="400050"/>
          </a:xfrm>
          <a:prstGeom prst="rect">
            <a:avLst/>
          </a:prstGeom>
          <a:noFill/>
          <a:ln w="9525">
            <a:solidFill>
              <a:schemeClr val="tx1"/>
            </a:solidFill>
            <a:miter lim="800000"/>
            <a:headEnd/>
            <a:tailEnd/>
          </a:ln>
        </p:spPr>
        <p:txBody>
          <a:bodyPr>
            <a:prstTxWarp prst="textNoShape">
              <a:avLst/>
            </a:prstTxWarp>
            <a:spAutoFit/>
          </a:bodyPr>
          <a:lstStyle/>
          <a:p>
            <a:pPr algn="ctr"/>
            <a:r>
              <a:rPr lang="en-US" sz="2000" b="1"/>
              <a:t>FIRM</a:t>
            </a:r>
          </a:p>
        </p:txBody>
      </p:sp>
      <p:pic>
        <p:nvPicPr>
          <p:cNvPr id="20483" name="Picture 4"/>
          <p:cNvPicPr>
            <a:picLocks noChangeAspect="1"/>
          </p:cNvPicPr>
          <p:nvPr/>
        </p:nvPicPr>
        <p:blipFill>
          <a:blip r:embed="rId2"/>
          <a:srcRect/>
          <a:stretch>
            <a:fillRect/>
          </a:stretch>
        </p:blipFill>
        <p:spPr bwMode="auto">
          <a:xfrm>
            <a:off x="6553200" y="2589213"/>
            <a:ext cx="736600" cy="2755900"/>
          </a:xfrm>
          <a:prstGeom prst="rect">
            <a:avLst/>
          </a:prstGeom>
          <a:noFill/>
          <a:ln w="9525">
            <a:noFill/>
            <a:miter lim="800000"/>
            <a:headEnd/>
            <a:tailEnd/>
          </a:ln>
        </p:spPr>
      </p:pic>
      <p:pic>
        <p:nvPicPr>
          <p:cNvPr id="20484" name="Picture 5"/>
          <p:cNvPicPr>
            <a:picLocks noChangeAspect="1"/>
          </p:cNvPicPr>
          <p:nvPr/>
        </p:nvPicPr>
        <p:blipFill>
          <a:blip r:embed="rId3"/>
          <a:srcRect/>
          <a:stretch>
            <a:fillRect/>
          </a:stretch>
        </p:blipFill>
        <p:spPr bwMode="auto">
          <a:xfrm>
            <a:off x="2006600" y="3230563"/>
            <a:ext cx="584200" cy="1790700"/>
          </a:xfrm>
          <a:prstGeom prst="rect">
            <a:avLst/>
          </a:prstGeom>
          <a:noFill/>
          <a:ln w="9525">
            <a:noFill/>
            <a:miter lim="800000"/>
            <a:headEnd/>
            <a:tailEnd/>
          </a:ln>
        </p:spPr>
      </p:pic>
      <p:pic>
        <p:nvPicPr>
          <p:cNvPr id="20485" name="Picture 6"/>
          <p:cNvPicPr>
            <a:picLocks noChangeAspect="1"/>
          </p:cNvPicPr>
          <p:nvPr/>
        </p:nvPicPr>
        <p:blipFill>
          <a:blip r:embed="rId4"/>
          <a:srcRect/>
          <a:stretch>
            <a:fillRect/>
          </a:stretch>
        </p:blipFill>
        <p:spPr bwMode="auto">
          <a:xfrm>
            <a:off x="4203700" y="5319713"/>
            <a:ext cx="520700" cy="1244600"/>
          </a:xfrm>
          <a:prstGeom prst="rect">
            <a:avLst/>
          </a:prstGeom>
          <a:noFill/>
          <a:ln w="9525">
            <a:noFill/>
            <a:miter lim="800000"/>
            <a:headEnd/>
            <a:tailEnd/>
          </a:ln>
        </p:spPr>
      </p:pic>
      <p:sp>
        <p:nvSpPr>
          <p:cNvPr id="8" name="Oval 7"/>
          <p:cNvSpPr/>
          <p:nvPr/>
        </p:nvSpPr>
        <p:spPr>
          <a:xfrm>
            <a:off x="2895600" y="925513"/>
            <a:ext cx="2895600" cy="23622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0487" name="Picture 8"/>
          <p:cNvPicPr>
            <a:picLocks noChangeAspect="1"/>
          </p:cNvPicPr>
          <p:nvPr/>
        </p:nvPicPr>
        <p:blipFill>
          <a:blip r:embed="rId5"/>
          <a:srcRect/>
          <a:stretch>
            <a:fillRect/>
          </a:stretch>
        </p:blipFill>
        <p:spPr bwMode="auto">
          <a:xfrm>
            <a:off x="3581400" y="1789113"/>
            <a:ext cx="457200" cy="812800"/>
          </a:xfrm>
          <a:prstGeom prst="rect">
            <a:avLst/>
          </a:prstGeom>
          <a:noFill/>
          <a:ln w="9525">
            <a:noFill/>
            <a:miter lim="800000"/>
            <a:headEnd/>
            <a:tailEnd/>
          </a:ln>
        </p:spPr>
      </p:pic>
      <p:pic>
        <p:nvPicPr>
          <p:cNvPr id="20488" name="Picture 9"/>
          <p:cNvPicPr>
            <a:picLocks noChangeAspect="1"/>
          </p:cNvPicPr>
          <p:nvPr/>
        </p:nvPicPr>
        <p:blipFill>
          <a:blip r:embed="rId6"/>
          <a:srcRect/>
          <a:stretch>
            <a:fillRect/>
          </a:stretch>
        </p:blipFill>
        <p:spPr bwMode="auto">
          <a:xfrm>
            <a:off x="1219200" y="4392613"/>
            <a:ext cx="711200" cy="1028700"/>
          </a:xfrm>
          <a:prstGeom prst="rect">
            <a:avLst/>
          </a:prstGeom>
          <a:noFill/>
          <a:ln w="9525">
            <a:noFill/>
            <a:miter lim="800000"/>
            <a:headEnd/>
            <a:tailEnd/>
          </a:ln>
        </p:spPr>
      </p:pic>
      <p:pic>
        <p:nvPicPr>
          <p:cNvPr id="20489" name="Picture 10"/>
          <p:cNvPicPr>
            <a:picLocks noChangeAspect="1"/>
          </p:cNvPicPr>
          <p:nvPr/>
        </p:nvPicPr>
        <p:blipFill>
          <a:blip r:embed="rId7"/>
          <a:srcRect/>
          <a:stretch>
            <a:fillRect/>
          </a:stretch>
        </p:blipFill>
        <p:spPr bwMode="auto">
          <a:xfrm>
            <a:off x="4521200" y="1954213"/>
            <a:ext cx="584200" cy="876300"/>
          </a:xfrm>
          <a:prstGeom prst="rect">
            <a:avLst/>
          </a:prstGeom>
          <a:noFill/>
          <a:ln w="9525">
            <a:noFill/>
            <a:miter lim="800000"/>
            <a:headEnd/>
            <a:tailEnd/>
          </a:ln>
        </p:spPr>
      </p:pic>
      <p:sp>
        <p:nvSpPr>
          <p:cNvPr id="12" name="Right Arrow 11"/>
          <p:cNvSpPr/>
          <p:nvPr/>
        </p:nvSpPr>
        <p:spPr>
          <a:xfrm>
            <a:off x="2895600" y="3733800"/>
            <a:ext cx="660400" cy="49530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Right Arrow 13"/>
          <p:cNvSpPr/>
          <p:nvPr/>
        </p:nvSpPr>
        <p:spPr>
          <a:xfrm rot="10800000">
            <a:off x="5486400" y="3733800"/>
            <a:ext cx="1066800" cy="468313"/>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Right Arrow 15"/>
          <p:cNvSpPr/>
          <p:nvPr/>
        </p:nvSpPr>
        <p:spPr>
          <a:xfrm rot="16200000" flipV="1">
            <a:off x="4089400" y="4633913"/>
            <a:ext cx="660400" cy="30480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494" name="Rectangle 16"/>
          <p:cNvSpPr>
            <a:spLocks noChangeArrowheads="1"/>
          </p:cNvSpPr>
          <p:nvPr/>
        </p:nvSpPr>
        <p:spPr bwMode="auto">
          <a:xfrm>
            <a:off x="3216275" y="1319213"/>
            <a:ext cx="2193925" cy="368300"/>
          </a:xfrm>
          <a:prstGeom prst="rect">
            <a:avLst/>
          </a:prstGeom>
          <a:noFill/>
          <a:ln w="9525">
            <a:noFill/>
            <a:miter lim="800000"/>
            <a:headEnd/>
            <a:tailEnd/>
          </a:ln>
        </p:spPr>
        <p:txBody>
          <a:bodyPr wrap="none">
            <a:prstTxWarp prst="textNoShape">
              <a:avLst/>
            </a:prstTxWarp>
            <a:spAutoFit/>
          </a:bodyPr>
          <a:lstStyle/>
          <a:p>
            <a:pPr algn="ctr"/>
            <a:r>
              <a:rPr lang="en-US" b="1" dirty="0">
                <a:solidFill>
                  <a:srgbClr val="008000"/>
                </a:solidFill>
              </a:rPr>
              <a:t>COLLABORATION</a:t>
            </a:r>
          </a:p>
        </p:txBody>
      </p:sp>
      <p:sp>
        <p:nvSpPr>
          <p:cNvPr id="20496" name="Rectangle 3"/>
          <p:cNvSpPr>
            <a:spLocks noChangeArrowheads="1"/>
          </p:cNvSpPr>
          <p:nvPr/>
        </p:nvSpPr>
        <p:spPr bwMode="auto">
          <a:xfrm>
            <a:off x="76200" y="-127000"/>
            <a:ext cx="9144000" cy="523220"/>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pt-BR" sz="2800" i="1" dirty="0">
                <a:solidFill>
                  <a:srgbClr val="0000FF"/>
                </a:solidFill>
                <a:latin typeface="Arial"/>
                <a:cs typeface="Arial"/>
              </a:rPr>
              <a:t>Sources </a:t>
            </a:r>
            <a:r>
              <a:rPr lang="pt-BR" sz="2800" i="1" dirty="0" err="1">
                <a:solidFill>
                  <a:srgbClr val="0000FF"/>
                </a:solidFill>
                <a:latin typeface="Arial"/>
                <a:cs typeface="Arial"/>
              </a:rPr>
              <a:t>of</a:t>
            </a:r>
            <a:r>
              <a:rPr lang="pt-BR" sz="2800" i="1" dirty="0">
                <a:solidFill>
                  <a:srgbClr val="0000FF"/>
                </a:solidFill>
                <a:latin typeface="Arial"/>
                <a:cs typeface="Arial"/>
              </a:rPr>
              <a:t> </a:t>
            </a:r>
            <a:r>
              <a:rPr lang="pt-BR" sz="2800" i="1" dirty="0" err="1" smtClean="0">
                <a:solidFill>
                  <a:srgbClr val="0000FF"/>
                </a:solidFill>
                <a:latin typeface="Arial"/>
                <a:cs typeface="Arial"/>
              </a:rPr>
              <a:t>innovation</a:t>
            </a:r>
            <a:r>
              <a:rPr lang="pt-BR" sz="2800" i="1" dirty="0" smtClean="0">
                <a:solidFill>
                  <a:srgbClr val="0000FF"/>
                </a:solidFill>
                <a:latin typeface="Arial"/>
                <a:cs typeface="Arial"/>
              </a:rPr>
              <a:t>: </a:t>
            </a:r>
            <a:r>
              <a:rPr lang="pt-BR" sz="2800" i="1" dirty="0" err="1" smtClean="0">
                <a:solidFill>
                  <a:srgbClr val="0000FF"/>
                </a:solidFill>
                <a:latin typeface="Arial"/>
                <a:cs typeface="Arial"/>
              </a:rPr>
              <a:t>re-think</a:t>
            </a:r>
            <a:r>
              <a:rPr lang="pt-BR" sz="2800" i="1" dirty="0" smtClean="0">
                <a:solidFill>
                  <a:srgbClr val="0000FF"/>
                </a:solidFill>
                <a:latin typeface="Arial"/>
                <a:cs typeface="Arial"/>
              </a:rPr>
              <a:t> </a:t>
            </a:r>
            <a:r>
              <a:rPr lang="pt-BR" sz="2800" i="1" dirty="0" err="1" smtClean="0">
                <a:solidFill>
                  <a:srgbClr val="0000FF"/>
                </a:solidFill>
                <a:latin typeface="Arial"/>
                <a:cs typeface="Arial"/>
              </a:rPr>
              <a:t>the</a:t>
            </a:r>
            <a:r>
              <a:rPr lang="pt-BR" sz="2800" i="1" dirty="0" smtClean="0">
                <a:solidFill>
                  <a:srgbClr val="0000FF"/>
                </a:solidFill>
                <a:latin typeface="Arial"/>
                <a:cs typeface="Arial"/>
              </a:rPr>
              <a:t> </a:t>
            </a:r>
            <a:r>
              <a:rPr lang="pt-BR" sz="2800" i="1" dirty="0" err="1" smtClean="0">
                <a:solidFill>
                  <a:srgbClr val="0000FF"/>
                </a:solidFill>
                <a:latin typeface="Arial"/>
                <a:cs typeface="Arial"/>
              </a:rPr>
              <a:t>relationships</a:t>
            </a:r>
            <a:endParaRPr lang="en-US" sz="2800" i="1" dirty="0">
              <a:solidFill>
                <a:srgbClr val="0000FF"/>
              </a:solidFill>
              <a:latin typeface="Arial"/>
              <a:cs typeface="Arial"/>
            </a:endParaRPr>
          </a:p>
        </p:txBody>
      </p:sp>
      <p:sp>
        <p:nvSpPr>
          <p:cNvPr id="19" name="Curved Right Arrow 18"/>
          <p:cNvSpPr/>
          <p:nvPr/>
        </p:nvSpPr>
        <p:spPr>
          <a:xfrm rot="2226085">
            <a:off x="937334" y="1546646"/>
            <a:ext cx="1269131" cy="3533623"/>
          </a:xfrm>
          <a:prstGeom prst="curvedRightArrow">
            <a:avLst>
              <a:gd name="adj1" fmla="val 25000"/>
              <a:gd name="adj2" fmla="val 44066"/>
              <a:gd name="adj3" fmla="val 17470"/>
            </a:avLst>
          </a:prstGeom>
          <a:gradFill flip="none" rotWithShape="1">
            <a:gsLst>
              <a:gs pos="0">
                <a:srgbClr val="008000"/>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Up-Down Arrow 19"/>
          <p:cNvSpPr/>
          <p:nvPr/>
        </p:nvSpPr>
        <p:spPr>
          <a:xfrm>
            <a:off x="4267200" y="2830513"/>
            <a:ext cx="254000" cy="987424"/>
          </a:xfrm>
          <a:prstGeom prst="upDownArrow">
            <a:avLst/>
          </a:prstGeom>
          <a:gradFill flip="none" rotWithShape="1">
            <a:gsLst>
              <a:gs pos="0">
                <a:srgbClr val="008000"/>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referRelativeResize="0">
            <a:picLocks noChangeAspect="1"/>
          </p:cNvPicPr>
          <p:nvPr/>
        </p:nvPicPr>
        <p:blipFill>
          <a:blip r:embed="rId2">
            <a:alphaModFix/>
          </a:blip>
          <a:srcRect/>
          <a:stretch>
            <a:fillRect/>
          </a:stretch>
        </p:blipFill>
        <p:spPr bwMode="auto">
          <a:xfrm>
            <a:off x="76198" y="-152400"/>
            <a:ext cx="9265958" cy="7992999"/>
          </a:xfrm>
          <a:prstGeom prst="rect">
            <a:avLst/>
          </a:prstGeom>
          <a:noFill/>
          <a:ln w="9525">
            <a:noFill/>
            <a:miter lim="800000"/>
            <a:headEnd/>
            <a:tailEnd/>
          </a:ln>
        </p:spPr>
      </p:pic>
      <p:sp>
        <p:nvSpPr>
          <p:cNvPr id="9" name="Title 1"/>
          <p:cNvSpPr>
            <a:spLocks noGrp="1"/>
          </p:cNvSpPr>
          <p:nvPr>
            <p:ph type="ctrTitle"/>
          </p:nvPr>
        </p:nvSpPr>
        <p:spPr>
          <a:xfrm>
            <a:off x="76200" y="76200"/>
            <a:ext cx="8839200" cy="685800"/>
          </a:xfrm>
        </p:spPr>
        <p:txBody>
          <a:bodyPr/>
          <a:lstStyle/>
          <a:p>
            <a:r>
              <a:rPr lang="en-US" sz="2800" i="1" dirty="0" smtClean="0">
                <a:solidFill>
                  <a:srgbClr val="0000FF"/>
                </a:solidFill>
                <a:latin typeface="Arial" pitchFamily="-1" charset="0"/>
                <a:ea typeface="Arial" pitchFamily="-1" charset="0"/>
                <a:cs typeface="Arial" pitchFamily="-1" charset="0"/>
              </a:rPr>
              <a:t>Elements of a well-functioning innovation system</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ctrTitle"/>
          </p:nvPr>
        </p:nvSpPr>
        <p:spPr>
          <a:xfrm>
            <a:off x="533400" y="0"/>
            <a:ext cx="8229600" cy="762000"/>
          </a:xfrm>
        </p:spPr>
        <p:txBody>
          <a:bodyPr/>
          <a:lstStyle/>
          <a:p>
            <a:r>
              <a:rPr lang="en-US" sz="2400" i="1" dirty="0" smtClean="0">
                <a:solidFill>
                  <a:srgbClr val="0000FF"/>
                </a:solidFill>
                <a:latin typeface="Arial" pitchFamily="-1" charset="0"/>
                <a:ea typeface="Arial" pitchFamily="-1" charset="0"/>
                <a:cs typeface="Arial" pitchFamily="-1" charset="0"/>
              </a:rPr>
              <a:t>Innovation under turbulence: challenges</a:t>
            </a:r>
            <a:br>
              <a:rPr lang="en-US" sz="2400" i="1" dirty="0" smtClean="0">
                <a:solidFill>
                  <a:srgbClr val="0000FF"/>
                </a:solidFill>
                <a:latin typeface="Arial" pitchFamily="-1" charset="0"/>
                <a:ea typeface="Arial" pitchFamily="-1" charset="0"/>
                <a:cs typeface="Arial" pitchFamily="-1" charset="0"/>
              </a:rPr>
            </a:br>
            <a:endParaRPr lang="en-US" sz="2400" i="1" dirty="0" smtClean="0">
              <a:solidFill>
                <a:srgbClr val="0000FF"/>
              </a:solidFill>
              <a:latin typeface="Arial" pitchFamily="-1" charset="0"/>
              <a:ea typeface="Arial" pitchFamily="-1" charset="0"/>
              <a:cs typeface="Arial" pitchFamily="-1" charset="0"/>
            </a:endParaRPr>
          </a:p>
        </p:txBody>
      </p:sp>
      <p:sp>
        <p:nvSpPr>
          <p:cNvPr id="29699" name="Subtitle 2"/>
          <p:cNvSpPr>
            <a:spLocks noGrp="1"/>
          </p:cNvSpPr>
          <p:nvPr>
            <p:ph type="subTitle" idx="1"/>
          </p:nvPr>
        </p:nvSpPr>
        <p:spPr>
          <a:xfrm>
            <a:off x="0" y="533400"/>
            <a:ext cx="9296400" cy="6172200"/>
          </a:xfrm>
        </p:spPr>
        <p:txBody>
          <a:bodyPr/>
          <a:lstStyle/>
          <a:p>
            <a:pPr marL="514350" indent="-514350" algn="l">
              <a:buFont typeface="Calibri" pitchFamily="-1" charset="0"/>
              <a:buAutoNum type="arabicPeriod"/>
            </a:pPr>
            <a:r>
              <a:rPr lang="en-US" sz="2400" dirty="0" smtClean="0">
                <a:solidFill>
                  <a:schemeClr val="tx1"/>
                </a:solidFill>
                <a:ea typeface="ＭＳ Ｐゴシック" pitchFamily="-1" charset="-128"/>
                <a:cs typeface="ＭＳ Ｐゴシック" pitchFamily="-1" charset="-128"/>
              </a:rPr>
              <a:t>Freeman and </a:t>
            </a:r>
            <a:r>
              <a:rPr lang="en-US" sz="2400" dirty="0" err="1" smtClean="0">
                <a:solidFill>
                  <a:schemeClr val="tx1"/>
                </a:solidFill>
                <a:ea typeface="ＭＳ Ｐゴシック" pitchFamily="-1" charset="-128"/>
                <a:cs typeface="ＭＳ Ｐゴシック" pitchFamily="-1" charset="-128"/>
              </a:rPr>
              <a:t>Soete</a:t>
            </a:r>
            <a:r>
              <a:rPr lang="en-US" sz="2400" dirty="0" smtClean="0">
                <a:solidFill>
                  <a:schemeClr val="tx1"/>
                </a:solidFill>
                <a:ea typeface="ＭＳ Ｐゴシック" pitchFamily="-1" charset="-128"/>
                <a:cs typeface="ＭＳ Ｐゴシック" pitchFamily="-1" charset="-128"/>
              </a:rPr>
              <a:t> (2007: 281) : developing countries exhibit “disarticulated knowledge systems akin to Europe in the Middle Ages, where new knowledge remained isolated in pockets with no diffusion to the rest of society..”</a:t>
            </a:r>
          </a:p>
          <a:p>
            <a:pPr marL="514350" indent="-514350" algn="l">
              <a:buFont typeface="Calibri" pitchFamily="-1" charset="0"/>
              <a:buAutoNum type="arabicPeriod"/>
            </a:pPr>
            <a:r>
              <a:rPr lang="en-US" sz="2400" dirty="0" smtClean="0">
                <a:solidFill>
                  <a:schemeClr val="tx1"/>
                </a:solidFill>
                <a:ea typeface="ＭＳ Ｐゴシック" pitchFamily="-1" charset="-128"/>
                <a:cs typeface="ＭＳ Ｐゴシック" pitchFamily="-1" charset="-128"/>
              </a:rPr>
              <a:t>Colonial institutional legacy: where to invest? Standards or blue sky</a:t>
            </a:r>
          </a:p>
          <a:p>
            <a:pPr marL="514350" indent="-514350" algn="l">
              <a:buFont typeface="Calibri" pitchFamily="-1" charset="0"/>
              <a:buAutoNum type="arabicPeriod"/>
            </a:pPr>
            <a:r>
              <a:rPr lang="en-US" sz="2400" dirty="0" smtClean="0">
                <a:solidFill>
                  <a:schemeClr val="tx1"/>
                </a:solidFill>
                <a:ea typeface="ＭＳ Ｐゴシック" pitchFamily="-1" charset="-128"/>
                <a:cs typeface="ＭＳ Ｐゴシック" pitchFamily="-1" charset="-128"/>
              </a:rPr>
              <a:t>Balance: </a:t>
            </a:r>
            <a:r>
              <a:rPr lang="en-US" sz="2400" dirty="0" smtClean="0"/>
              <a:t> </a:t>
            </a:r>
            <a:r>
              <a:rPr lang="en-US" sz="2400" dirty="0" smtClean="0">
                <a:solidFill>
                  <a:schemeClr val="tx1"/>
                </a:solidFill>
              </a:rPr>
              <a:t>elite formation </a:t>
            </a:r>
            <a:r>
              <a:rPr lang="en-US" sz="2400" dirty="0" err="1" smtClean="0">
                <a:solidFill>
                  <a:schemeClr val="tx1"/>
                </a:solidFill>
              </a:rPr>
              <a:t>vs</a:t>
            </a:r>
            <a:r>
              <a:rPr lang="en-US" sz="2400" dirty="0" smtClean="0">
                <a:solidFill>
                  <a:schemeClr val="tx1"/>
                </a:solidFill>
              </a:rPr>
              <a:t> equity; higher </a:t>
            </a:r>
            <a:r>
              <a:rPr lang="en-US" sz="2400" dirty="0" err="1" smtClean="0">
                <a:solidFill>
                  <a:schemeClr val="tx1"/>
                </a:solidFill>
              </a:rPr>
              <a:t>vs</a:t>
            </a:r>
            <a:r>
              <a:rPr lang="en-US" sz="2400" dirty="0" smtClean="0">
                <a:solidFill>
                  <a:schemeClr val="tx1"/>
                </a:solidFill>
              </a:rPr>
              <a:t> basic education; large firms </a:t>
            </a:r>
            <a:r>
              <a:rPr lang="en-US" sz="2400" dirty="0" err="1" smtClean="0">
                <a:solidFill>
                  <a:schemeClr val="tx1"/>
                </a:solidFill>
              </a:rPr>
              <a:t>vs</a:t>
            </a:r>
            <a:r>
              <a:rPr lang="en-US" sz="2400" dirty="0" smtClean="0">
                <a:solidFill>
                  <a:schemeClr val="tx1"/>
                </a:solidFill>
              </a:rPr>
              <a:t> SMMEs; technocrats </a:t>
            </a:r>
            <a:r>
              <a:rPr lang="en-US" sz="2400" dirty="0" err="1" smtClean="0">
                <a:solidFill>
                  <a:schemeClr val="tx1"/>
                </a:solidFill>
              </a:rPr>
              <a:t>vs</a:t>
            </a:r>
            <a:r>
              <a:rPr lang="en-US" sz="2400" dirty="0" smtClean="0">
                <a:solidFill>
                  <a:schemeClr val="tx1"/>
                </a:solidFill>
              </a:rPr>
              <a:t> liberal arts</a:t>
            </a:r>
          </a:p>
          <a:p>
            <a:pPr marL="514350" indent="-514350" algn="l">
              <a:buFont typeface="Calibri" pitchFamily="-1" charset="0"/>
              <a:buAutoNum type="arabicPeriod"/>
            </a:pPr>
            <a:r>
              <a:rPr lang="en-US" sz="2400" dirty="0" smtClean="0">
                <a:solidFill>
                  <a:schemeClr val="tx1"/>
                </a:solidFill>
                <a:ea typeface="ＭＳ Ｐゴシック" pitchFamily="-1" charset="-128"/>
                <a:cs typeface="ＭＳ Ｐゴシック" pitchFamily="-1" charset="-128"/>
              </a:rPr>
              <a:t>Resource nationalism the new reality: Botswana; Brazil; Australia; South Africa – ring fence rents for the future. BT, MZ, TN, MY ….</a:t>
            </a:r>
          </a:p>
          <a:p>
            <a:pPr marL="514350" indent="-514350" algn="l">
              <a:buFont typeface="Calibri" pitchFamily="-1" charset="0"/>
              <a:buAutoNum type="arabicPeriod"/>
            </a:pPr>
            <a:r>
              <a:rPr lang="en-US" sz="2400" dirty="0" smtClean="0">
                <a:solidFill>
                  <a:schemeClr val="tx1"/>
                </a:solidFill>
              </a:rPr>
              <a:t>Rapid resource utilization implies turnkey solutions with high costs of entry; well established supply chains </a:t>
            </a:r>
          </a:p>
          <a:p>
            <a:pPr marL="514350" indent="-514350" algn="l">
              <a:buFont typeface="Calibri" pitchFamily="-1" charset="0"/>
              <a:buAutoNum type="arabicPeriod"/>
            </a:pPr>
            <a:r>
              <a:rPr lang="en-US" sz="2400" dirty="0" smtClean="0">
                <a:solidFill>
                  <a:schemeClr val="tx1"/>
                </a:solidFill>
              </a:rPr>
              <a:t>Agricultural, health, tourism, public sector and ICT innovation beckon; prepare for the Oil and Gas future</a:t>
            </a:r>
          </a:p>
          <a:p>
            <a:pPr marL="514350" indent="-514350" algn="l">
              <a:buFont typeface="Calibri" pitchFamily="-1" charset="0"/>
              <a:buAutoNum type="arabicPeriod"/>
            </a:pPr>
            <a:r>
              <a:rPr lang="en-US" sz="2400" dirty="0" smtClean="0">
                <a:solidFill>
                  <a:schemeClr val="tx1"/>
                </a:solidFill>
              </a:rPr>
              <a:t>The state as innovator – it’s all about “LUC.” Regulation &amp; Innovation</a:t>
            </a:r>
          </a:p>
          <a:p>
            <a:pPr marL="514350" indent="-514350" algn="l">
              <a:buFont typeface="Calibri" pitchFamily="-1" charset="0"/>
              <a:buAutoNum type="arabicPeriod"/>
            </a:pPr>
            <a:r>
              <a:rPr lang="en-US" sz="2400" dirty="0" smtClean="0">
                <a:solidFill>
                  <a:schemeClr val="tx1"/>
                </a:solidFill>
              </a:rPr>
              <a:t>Innovation system architecture </a:t>
            </a:r>
            <a:r>
              <a:rPr lang="en-US" sz="2400" dirty="0" err="1" smtClean="0">
                <a:solidFill>
                  <a:schemeClr val="tx1"/>
                </a:solidFill>
              </a:rPr>
              <a:t>vs</a:t>
            </a:r>
            <a:r>
              <a:rPr lang="en-US" sz="2400" dirty="0" smtClean="0">
                <a:solidFill>
                  <a:schemeClr val="tx1"/>
                </a:solidFill>
              </a:rPr>
              <a:t> function. Role of Interests</a:t>
            </a:r>
          </a:p>
          <a:p>
            <a:pPr marL="514350" indent="-514350" algn="l">
              <a:buFont typeface="Calibri" pitchFamily="-1" charset="0"/>
              <a:buAutoNum type="arabicPeriod"/>
            </a:pPr>
            <a:endParaRPr lang="en-US" sz="2400" dirty="0" smtClean="0">
              <a:solidFill>
                <a:schemeClr val="tx1"/>
              </a:solidFill>
              <a:ea typeface="ＭＳ Ｐゴシック" pitchFamily="-1" charset="-128"/>
              <a:cs typeface="ＭＳ Ｐゴシック" pitchFamily="-1" charset="-128"/>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ctrTitle"/>
          </p:nvPr>
        </p:nvSpPr>
        <p:spPr>
          <a:xfrm>
            <a:off x="0" y="-228600"/>
            <a:ext cx="9144000" cy="914400"/>
          </a:xfrm>
        </p:spPr>
        <p:txBody>
          <a:bodyPr/>
          <a:lstStyle/>
          <a:p>
            <a:r>
              <a:rPr lang="en-US" sz="2800" i="1" dirty="0" smtClean="0">
                <a:solidFill>
                  <a:srgbClr val="0000FF"/>
                </a:solidFill>
                <a:latin typeface="Arial" pitchFamily="-1" charset="0"/>
                <a:ea typeface="Arial" pitchFamily="-1" charset="0"/>
                <a:cs typeface="Arial" pitchFamily="-1" charset="0"/>
              </a:rPr>
              <a:t>Managing the opportunity of commodities</a:t>
            </a:r>
          </a:p>
        </p:txBody>
      </p:sp>
      <p:sp>
        <p:nvSpPr>
          <p:cNvPr id="20483" name="Subtitle 2"/>
          <p:cNvSpPr>
            <a:spLocks noGrp="1"/>
          </p:cNvSpPr>
          <p:nvPr>
            <p:ph type="subTitle" idx="1"/>
          </p:nvPr>
        </p:nvSpPr>
        <p:spPr>
          <a:xfrm>
            <a:off x="533400" y="838200"/>
            <a:ext cx="8077200" cy="4800600"/>
          </a:xfrm>
        </p:spPr>
        <p:txBody>
          <a:bodyPr/>
          <a:lstStyle/>
          <a:p>
            <a:pPr algn="just"/>
            <a:r>
              <a:rPr lang="en-GB" sz="2400" dirty="0" err="1" smtClean="0">
                <a:solidFill>
                  <a:srgbClr val="000000"/>
                </a:solidFill>
              </a:rPr>
              <a:t>Prebisch</a:t>
            </a:r>
            <a:r>
              <a:rPr lang="en-GB" sz="2400" dirty="0" smtClean="0">
                <a:solidFill>
                  <a:srgbClr val="000000"/>
                </a:solidFill>
              </a:rPr>
              <a:t>: Lived through Hobsbawm’s </a:t>
            </a:r>
            <a:r>
              <a:rPr lang="en-GB" sz="2400" i="1" dirty="0" smtClean="0">
                <a:solidFill>
                  <a:srgbClr val="000000"/>
                </a:solidFill>
              </a:rPr>
              <a:t>Age of Extremes</a:t>
            </a:r>
            <a:r>
              <a:rPr lang="en-GB" sz="2400" dirty="0" smtClean="0">
                <a:solidFill>
                  <a:srgbClr val="000000"/>
                </a:solidFill>
              </a:rPr>
              <a:t>. </a:t>
            </a:r>
          </a:p>
          <a:p>
            <a:pPr algn="just"/>
            <a:r>
              <a:rPr lang="en-GB" sz="2400" dirty="0" smtClean="0">
                <a:solidFill>
                  <a:srgbClr val="000000"/>
                </a:solidFill>
              </a:rPr>
              <a:t>A quant with a heart; theory of inward industrialization for commodity exporting nations coupled with macro-economic stability. </a:t>
            </a:r>
          </a:p>
          <a:p>
            <a:pPr algn="just"/>
            <a:r>
              <a:rPr lang="en-GB" sz="2400" dirty="0" smtClean="0">
                <a:solidFill>
                  <a:srgbClr val="000000"/>
                </a:solidFill>
              </a:rPr>
              <a:t>Confront power of the centre over the periphery. </a:t>
            </a:r>
          </a:p>
          <a:p>
            <a:pPr algn="just"/>
            <a:r>
              <a:rPr lang="en-GB" sz="2400" dirty="0" smtClean="0">
                <a:solidFill>
                  <a:srgbClr val="000000"/>
                </a:solidFill>
              </a:rPr>
              <a:t>Advocate of an ‘intelligent regime’ combining the market economy with regulatory and policy frameworks of the state.</a:t>
            </a:r>
          </a:p>
          <a:p>
            <a:pPr algn="just"/>
            <a:r>
              <a:rPr lang="en-GB" sz="2400" dirty="0" smtClean="0">
                <a:solidFill>
                  <a:srgbClr val="000000"/>
                </a:solidFill>
              </a:rPr>
              <a:t>Made ECLAC the leading centre of economic thought in Latin America; proponent of regional integration; statistics; training. </a:t>
            </a:r>
          </a:p>
          <a:p>
            <a:pPr algn="just"/>
            <a:r>
              <a:rPr lang="en-GB" sz="2400" dirty="0" smtClean="0">
                <a:solidFill>
                  <a:srgbClr val="000000"/>
                </a:solidFill>
              </a:rPr>
              <a:t>The disappointment – application in Asia but not in Latin America (to the mid 1970s). </a:t>
            </a:r>
          </a:p>
          <a:p>
            <a:pPr marL="514350" indent="-514350" algn="just"/>
            <a:endParaRPr lang="en-US" sz="2400" dirty="0" smtClean="0">
              <a:solidFill>
                <a:srgbClr val="000000"/>
              </a:solidFill>
              <a:ea typeface="ＭＳ Ｐゴシック" pitchFamily="-1" charset="-128"/>
              <a:cs typeface="ＭＳ Ｐゴシック" pitchFamily="-1" charset="-128"/>
            </a:endParaRPr>
          </a:p>
          <a:p>
            <a:pPr marL="514350" indent="-514350" algn="just">
              <a:buFont typeface="Calibri" pitchFamily="-1" charset="0"/>
              <a:buAutoNum type="arabicPeriod"/>
            </a:pPr>
            <a:endParaRPr lang="en-US" sz="2400" dirty="0">
              <a:solidFill>
                <a:srgbClr val="000000"/>
              </a:solidFill>
              <a:ea typeface="ＭＳ Ｐゴシック" pitchFamily="-1" charset="-128"/>
              <a:cs typeface="ＭＳ Ｐゴシック" pitchFamily="-1" charset="-128"/>
            </a:endParaRPr>
          </a:p>
        </p:txBody>
      </p:sp>
      <p:sp>
        <p:nvSpPr>
          <p:cNvPr id="20484" name="Title 1"/>
          <p:cNvSpPr txBox="1">
            <a:spLocks/>
          </p:cNvSpPr>
          <p:nvPr/>
        </p:nvSpPr>
        <p:spPr bwMode="auto">
          <a:xfrm>
            <a:off x="152400" y="5715000"/>
            <a:ext cx="8991600" cy="914400"/>
          </a:xfrm>
          <a:prstGeom prst="rect">
            <a:avLst/>
          </a:prstGeom>
          <a:noFill/>
          <a:ln w="9525">
            <a:noFill/>
            <a:miter lim="800000"/>
            <a:headEnd/>
            <a:tailEnd/>
          </a:ln>
        </p:spPr>
        <p:txBody>
          <a:bodyPr anchor="ctr">
            <a:prstTxWarp prst="textNoShape">
              <a:avLst/>
            </a:prstTxWarp>
          </a:bodyPr>
          <a:lstStyle/>
          <a:p>
            <a:pPr algn="ctr" eaLnBrk="0" hangingPunct="0"/>
            <a:endParaRPr lang="en-US" sz="2400" i="1">
              <a:solidFill>
                <a:srgbClr val="0000FF"/>
              </a:solidFill>
              <a:ea typeface="Arial" pitchFamily="-1" charset="0"/>
              <a:cs typeface="Arial" pitchFamily="-1" charset="0"/>
            </a:endParaRPr>
          </a:p>
        </p:txBody>
      </p:sp>
      <p:sp>
        <p:nvSpPr>
          <p:cNvPr id="6" name="Title 1"/>
          <p:cNvSpPr txBox="1">
            <a:spLocks/>
          </p:cNvSpPr>
          <p:nvPr/>
        </p:nvSpPr>
        <p:spPr bwMode="auto">
          <a:xfrm>
            <a:off x="381000" y="5791201"/>
            <a:ext cx="7772400" cy="838200"/>
          </a:xfrm>
          <a:prstGeom prst="rect">
            <a:avLst/>
          </a:prstGeom>
          <a:noFill/>
          <a:ln w="9525">
            <a:noFill/>
            <a:miter lim="800000"/>
            <a:headEnd/>
            <a:tailEnd/>
          </a:ln>
        </p:spPr>
        <p:txBody>
          <a:bodyPr anchor="ctr">
            <a:prstTxWarp prst="textNoShape">
              <a:avLst/>
            </a:prstTxWarp>
          </a:bodyPr>
          <a:lstStyle/>
          <a:p>
            <a:pPr algn="ctr" eaLnBrk="0" hangingPunct="0"/>
            <a:r>
              <a:rPr lang="en-US" sz="2400" i="1" dirty="0" smtClean="0">
                <a:solidFill>
                  <a:srgbClr val="0000FF"/>
                </a:solidFill>
                <a:ea typeface="Arial" pitchFamily="-1" charset="0"/>
                <a:cs typeface="Arial" pitchFamily="-1" charset="0"/>
              </a:rPr>
              <a:t>Crisis of poverty; opportunity of resource nationalism</a:t>
            </a:r>
            <a:endParaRPr lang="en-US" sz="2400" i="1" dirty="0">
              <a:solidFill>
                <a:srgbClr val="0000FF"/>
              </a:solidFill>
              <a:ea typeface="Arial" pitchFamily="-1" charset="0"/>
              <a:cs typeface="Arial" pitchFamily="-1"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descr="africa.pdf"/>
          <p:cNvPicPr>
            <a:picLocks noChangeAspect="1"/>
          </p:cNvPicPr>
          <p:nvPr/>
        </p:nvPicPr>
        <p:blipFill>
          <a:blip r:embed="rId2"/>
          <a:srcRect/>
          <a:stretch>
            <a:fillRect/>
          </a:stretch>
        </p:blipFill>
        <p:spPr bwMode="auto">
          <a:xfrm>
            <a:off x="1620838" y="-304800"/>
            <a:ext cx="5770562" cy="7467600"/>
          </a:xfrm>
          <a:prstGeom prst="rect">
            <a:avLst/>
          </a:prstGeom>
          <a:noFill/>
          <a:ln w="9525">
            <a:noFill/>
            <a:miter lim="800000"/>
            <a:headEnd/>
            <a:tailEnd/>
          </a:ln>
        </p:spPr>
      </p:pic>
      <p:sp>
        <p:nvSpPr>
          <p:cNvPr id="5" name="Striped Right Arrow 4"/>
          <p:cNvSpPr/>
          <p:nvPr/>
        </p:nvSpPr>
        <p:spPr>
          <a:xfrm rot="15705051">
            <a:off x="3148012" y="2435226"/>
            <a:ext cx="2919413" cy="411162"/>
          </a:xfrm>
          <a:prstGeom prst="stripedRightArrow">
            <a:avLst/>
          </a:prstGeom>
          <a:solidFill>
            <a:srgbClr val="8000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6" name="Striped Right Arrow 5"/>
          <p:cNvSpPr/>
          <p:nvPr/>
        </p:nvSpPr>
        <p:spPr>
          <a:xfrm rot="11123801">
            <a:off x="1574800" y="4130675"/>
            <a:ext cx="2057400" cy="557213"/>
          </a:xfrm>
          <a:prstGeom prst="stripedRightArrow">
            <a:avLst/>
          </a:prstGeom>
          <a:solidFill>
            <a:srgbClr val="8000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7" name="Striped Right Arrow 6"/>
          <p:cNvSpPr/>
          <p:nvPr/>
        </p:nvSpPr>
        <p:spPr>
          <a:xfrm rot="9774399">
            <a:off x="1820863" y="5414963"/>
            <a:ext cx="2057400" cy="334962"/>
          </a:xfrm>
          <a:prstGeom prst="stripedRightArrow">
            <a:avLst/>
          </a:prstGeom>
          <a:solidFill>
            <a:srgbClr val="8000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8" name="Striped Right Arrow 7"/>
          <p:cNvSpPr/>
          <p:nvPr/>
        </p:nvSpPr>
        <p:spPr>
          <a:xfrm rot="20520827">
            <a:off x="5859463" y="3963988"/>
            <a:ext cx="2057400" cy="762000"/>
          </a:xfrm>
          <a:prstGeom prst="stripedRightArrow">
            <a:avLst/>
          </a:prstGeom>
          <a:solidFill>
            <a:srgbClr val="8000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17415" name="Title 1"/>
          <p:cNvSpPr txBox="1">
            <a:spLocks/>
          </p:cNvSpPr>
          <p:nvPr/>
        </p:nvSpPr>
        <p:spPr bwMode="auto">
          <a:xfrm>
            <a:off x="533400" y="-76200"/>
            <a:ext cx="8610600" cy="720725"/>
          </a:xfrm>
          <a:prstGeom prst="rect">
            <a:avLst/>
          </a:prstGeom>
          <a:noFill/>
          <a:ln w="9525">
            <a:noFill/>
            <a:miter lim="800000"/>
            <a:headEnd/>
            <a:tailEnd/>
          </a:ln>
        </p:spPr>
        <p:txBody>
          <a:bodyPr anchor="ctr">
            <a:prstTxWarp prst="textNoShape">
              <a:avLst/>
            </a:prstTxWarp>
          </a:bodyPr>
          <a:lstStyle/>
          <a:p>
            <a:pPr algn="ctr" eaLnBrk="0" hangingPunct="0"/>
            <a:r>
              <a:rPr lang="en-US" sz="2800" i="1" dirty="0">
                <a:solidFill>
                  <a:srgbClr val="0000FF"/>
                </a:solidFill>
                <a:ea typeface="Arial" pitchFamily="-1" charset="0"/>
                <a:cs typeface="Arial" pitchFamily="-1" charset="0"/>
              </a:rPr>
              <a:t>The</a:t>
            </a:r>
            <a:r>
              <a:rPr lang="en-US" sz="2800" i="1" dirty="0" smtClean="0">
                <a:solidFill>
                  <a:srgbClr val="0000FF"/>
                </a:solidFill>
                <a:ea typeface="Arial" pitchFamily="-1" charset="0"/>
                <a:cs typeface="Arial" pitchFamily="-1" charset="0"/>
              </a:rPr>
              <a:t> New Scramble </a:t>
            </a:r>
            <a:r>
              <a:rPr lang="en-US" sz="2800" i="1" dirty="0">
                <a:solidFill>
                  <a:srgbClr val="0000FF"/>
                </a:solidFill>
                <a:ea typeface="Arial" pitchFamily="-1" charset="0"/>
                <a:cs typeface="Arial" pitchFamily="-1" charset="0"/>
              </a:rPr>
              <a:t>for Africa</a:t>
            </a:r>
            <a:r>
              <a:rPr lang="en-US" sz="2800" i="1" dirty="0" smtClean="0">
                <a:solidFill>
                  <a:srgbClr val="0000FF"/>
                </a:solidFill>
                <a:ea typeface="Arial" pitchFamily="-1" charset="0"/>
                <a:cs typeface="Arial" pitchFamily="-1" charset="0"/>
              </a:rPr>
              <a:t>  </a:t>
            </a:r>
            <a:endParaRPr lang="en-US" sz="2800" i="1" dirty="0">
              <a:solidFill>
                <a:srgbClr val="0000FF"/>
              </a:solidFill>
              <a:ea typeface="Arial" pitchFamily="-1" charset="0"/>
              <a:cs typeface="Arial" pitchFamily="-1" charset="0"/>
            </a:endParaRPr>
          </a:p>
        </p:txBody>
      </p:sp>
      <p:sp>
        <p:nvSpPr>
          <p:cNvPr id="16" name="Chevron 15"/>
          <p:cNvSpPr/>
          <p:nvPr/>
        </p:nvSpPr>
        <p:spPr>
          <a:xfrm rot="11125983">
            <a:off x="1687513" y="3222625"/>
            <a:ext cx="2052637" cy="338138"/>
          </a:xfrm>
          <a:prstGeom prst="chevron">
            <a:avLst/>
          </a:prstGeom>
          <a:gradFill flip="none" rotWithShape="1">
            <a:gsLst>
              <a:gs pos="0">
                <a:srgbClr val="008000"/>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chemeClr val="tx1"/>
              </a:solidFill>
              <a:ea typeface="ＭＳ Ｐゴシック" pitchFamily="-1" charset="-128"/>
              <a:cs typeface="ＭＳ Ｐゴシック" pitchFamily="-1" charset="-128"/>
            </a:endParaRPr>
          </a:p>
        </p:txBody>
      </p:sp>
      <p:sp>
        <p:nvSpPr>
          <p:cNvPr id="17417" name="TextBox 14"/>
          <p:cNvSpPr txBox="1">
            <a:spLocks noChangeArrowheads="1"/>
          </p:cNvSpPr>
          <p:nvPr/>
        </p:nvSpPr>
        <p:spPr bwMode="auto">
          <a:xfrm>
            <a:off x="762000" y="4038600"/>
            <a:ext cx="1254125" cy="400050"/>
          </a:xfrm>
          <a:prstGeom prst="rect">
            <a:avLst/>
          </a:prstGeom>
          <a:noFill/>
          <a:ln w="9525">
            <a:noFill/>
            <a:miter lim="800000"/>
            <a:headEnd/>
            <a:tailEnd/>
          </a:ln>
        </p:spPr>
        <p:txBody>
          <a:bodyPr>
            <a:prstTxWarp prst="textNoShape">
              <a:avLst/>
            </a:prstTxWarp>
            <a:spAutoFit/>
          </a:bodyPr>
          <a:lstStyle/>
          <a:p>
            <a:r>
              <a:rPr lang="en-US" sz="2000" b="1"/>
              <a:t>USA</a:t>
            </a:r>
          </a:p>
        </p:txBody>
      </p:sp>
      <p:sp>
        <p:nvSpPr>
          <p:cNvPr id="17418" name="TextBox 17"/>
          <p:cNvSpPr txBox="1">
            <a:spLocks noChangeArrowheads="1"/>
          </p:cNvSpPr>
          <p:nvPr/>
        </p:nvSpPr>
        <p:spPr bwMode="auto">
          <a:xfrm>
            <a:off x="838200" y="2433638"/>
            <a:ext cx="1312863" cy="461962"/>
          </a:xfrm>
          <a:prstGeom prst="rect">
            <a:avLst/>
          </a:prstGeom>
          <a:noFill/>
          <a:ln w="9525">
            <a:noFill/>
            <a:miter lim="800000"/>
            <a:headEnd/>
            <a:tailEnd/>
          </a:ln>
        </p:spPr>
        <p:txBody>
          <a:bodyPr>
            <a:prstTxWarp prst="textNoShape">
              <a:avLst/>
            </a:prstTxWarp>
            <a:spAutoFit/>
          </a:bodyPr>
          <a:lstStyle/>
          <a:p>
            <a:r>
              <a:rPr lang="en-US" sz="2400" b="1">
                <a:solidFill>
                  <a:srgbClr val="008000"/>
                </a:solidFill>
              </a:rPr>
              <a:t>SKILLS</a:t>
            </a:r>
          </a:p>
        </p:txBody>
      </p:sp>
      <p:sp>
        <p:nvSpPr>
          <p:cNvPr id="17419" name="TextBox 14"/>
          <p:cNvSpPr txBox="1">
            <a:spLocks noChangeArrowheads="1"/>
          </p:cNvSpPr>
          <p:nvPr/>
        </p:nvSpPr>
        <p:spPr bwMode="auto">
          <a:xfrm>
            <a:off x="762000" y="5638800"/>
            <a:ext cx="1254125" cy="400050"/>
          </a:xfrm>
          <a:prstGeom prst="rect">
            <a:avLst/>
          </a:prstGeom>
          <a:noFill/>
          <a:ln w="9525">
            <a:noFill/>
            <a:miter lim="800000"/>
            <a:headEnd/>
            <a:tailEnd/>
          </a:ln>
        </p:spPr>
        <p:txBody>
          <a:bodyPr>
            <a:prstTxWarp prst="textNoShape">
              <a:avLst/>
            </a:prstTxWarp>
            <a:spAutoFit/>
          </a:bodyPr>
          <a:lstStyle/>
          <a:p>
            <a:r>
              <a:rPr lang="en-US" sz="2000" b="1"/>
              <a:t>BRAZIL</a:t>
            </a:r>
          </a:p>
        </p:txBody>
      </p:sp>
      <p:sp>
        <p:nvSpPr>
          <p:cNvPr id="17420" name="TextBox 14"/>
          <p:cNvSpPr txBox="1">
            <a:spLocks noChangeArrowheads="1"/>
          </p:cNvSpPr>
          <p:nvPr/>
        </p:nvSpPr>
        <p:spPr bwMode="auto">
          <a:xfrm>
            <a:off x="7620000" y="4233863"/>
            <a:ext cx="1254125" cy="400050"/>
          </a:xfrm>
          <a:prstGeom prst="rect">
            <a:avLst/>
          </a:prstGeom>
          <a:noFill/>
          <a:ln w="9525">
            <a:noFill/>
            <a:miter lim="800000"/>
            <a:headEnd/>
            <a:tailEnd/>
          </a:ln>
        </p:spPr>
        <p:txBody>
          <a:bodyPr>
            <a:prstTxWarp prst="textNoShape">
              <a:avLst/>
            </a:prstTxWarp>
            <a:spAutoFit/>
          </a:bodyPr>
          <a:lstStyle/>
          <a:p>
            <a:r>
              <a:rPr lang="en-US" sz="2000" b="1" dirty="0"/>
              <a:t>CHINA</a:t>
            </a:r>
          </a:p>
        </p:txBody>
      </p:sp>
      <p:sp>
        <p:nvSpPr>
          <p:cNvPr id="17421" name="TextBox 14"/>
          <p:cNvSpPr txBox="1">
            <a:spLocks noChangeArrowheads="1"/>
          </p:cNvSpPr>
          <p:nvPr/>
        </p:nvSpPr>
        <p:spPr bwMode="auto">
          <a:xfrm>
            <a:off x="4156075" y="762000"/>
            <a:ext cx="1254125" cy="400050"/>
          </a:xfrm>
          <a:prstGeom prst="rect">
            <a:avLst/>
          </a:prstGeom>
          <a:noFill/>
          <a:ln w="9525">
            <a:noFill/>
            <a:miter lim="800000"/>
            <a:headEnd/>
            <a:tailEnd/>
          </a:ln>
        </p:spPr>
        <p:txBody>
          <a:bodyPr>
            <a:prstTxWarp prst="textNoShape">
              <a:avLst/>
            </a:prstTxWarp>
            <a:spAutoFit/>
          </a:bodyPr>
          <a:lstStyle/>
          <a:p>
            <a:r>
              <a:rPr lang="en-US" sz="2000" b="1"/>
              <a:t>EU</a:t>
            </a:r>
          </a:p>
        </p:txBody>
      </p:sp>
      <p:sp>
        <p:nvSpPr>
          <p:cNvPr id="14" name="Chevron 13"/>
          <p:cNvSpPr/>
          <p:nvPr/>
        </p:nvSpPr>
        <p:spPr>
          <a:xfrm rot="15398344">
            <a:off x="2770981" y="2013745"/>
            <a:ext cx="1704975" cy="290512"/>
          </a:xfrm>
          <a:prstGeom prst="chevron">
            <a:avLst/>
          </a:prstGeom>
          <a:gradFill flip="none" rotWithShape="1">
            <a:gsLst>
              <a:gs pos="0">
                <a:srgbClr val="008000"/>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chemeClr val="tx1"/>
              </a:solidFill>
              <a:ea typeface="ＭＳ Ｐゴシック" pitchFamily="-1" charset="-128"/>
              <a:cs typeface="ＭＳ Ｐゴシック" pitchFamily="-1" charset="-128"/>
            </a:endParaRPr>
          </a:p>
        </p:txBody>
      </p:sp>
      <p:sp>
        <p:nvSpPr>
          <p:cNvPr id="15" name="Striped Right Arrow 14"/>
          <p:cNvSpPr/>
          <p:nvPr/>
        </p:nvSpPr>
        <p:spPr>
          <a:xfrm rot="20520827">
            <a:off x="6011863" y="2813632"/>
            <a:ext cx="2057400" cy="762000"/>
          </a:xfrm>
          <a:prstGeom prst="stripedRightArrow">
            <a:avLst/>
          </a:prstGeom>
          <a:solidFill>
            <a:srgbClr val="8000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17" name="TextBox 14"/>
          <p:cNvSpPr txBox="1">
            <a:spLocks noChangeArrowheads="1"/>
          </p:cNvSpPr>
          <p:nvPr/>
        </p:nvSpPr>
        <p:spPr bwMode="auto">
          <a:xfrm>
            <a:off x="7772400" y="3083507"/>
            <a:ext cx="1254125" cy="400050"/>
          </a:xfrm>
          <a:prstGeom prst="rect">
            <a:avLst/>
          </a:prstGeom>
          <a:noFill/>
          <a:ln w="9525">
            <a:noFill/>
            <a:miter lim="800000"/>
            <a:headEnd/>
            <a:tailEnd/>
          </a:ln>
        </p:spPr>
        <p:txBody>
          <a:bodyPr>
            <a:prstTxWarp prst="textNoShape">
              <a:avLst/>
            </a:prstTxWarp>
            <a:spAutoFit/>
          </a:bodyPr>
          <a:lstStyle/>
          <a:p>
            <a:r>
              <a:rPr lang="en-US" sz="2000" b="1" dirty="0" smtClean="0"/>
              <a:t>INDIA</a:t>
            </a:r>
            <a:endParaRPr lang="en-US" sz="2000" b="1" dirty="0"/>
          </a:p>
        </p:txBody>
      </p:sp>
      <p:sp>
        <p:nvSpPr>
          <p:cNvPr id="18" name="TextBox 14"/>
          <p:cNvSpPr txBox="1">
            <a:spLocks noChangeArrowheads="1"/>
          </p:cNvSpPr>
          <p:nvPr/>
        </p:nvSpPr>
        <p:spPr bwMode="auto">
          <a:xfrm>
            <a:off x="5046662" y="6038850"/>
            <a:ext cx="2116138" cy="400110"/>
          </a:xfrm>
          <a:prstGeom prst="rect">
            <a:avLst/>
          </a:prstGeom>
          <a:noFill/>
          <a:ln w="9525">
            <a:noFill/>
            <a:miter lim="800000"/>
            <a:headEnd/>
            <a:tailEnd/>
          </a:ln>
        </p:spPr>
        <p:txBody>
          <a:bodyPr wrap="square">
            <a:prstTxWarp prst="textNoShape">
              <a:avLst/>
            </a:prstTxWarp>
            <a:spAutoFit/>
          </a:bodyPr>
          <a:lstStyle/>
          <a:p>
            <a:r>
              <a:rPr lang="en-US" sz="2000" b="1" dirty="0" smtClean="0"/>
              <a:t>SOUTH AFRICA</a:t>
            </a:r>
            <a:endParaRPr lang="en-US" sz="2000" b="1" dirty="0"/>
          </a:p>
        </p:txBody>
      </p:sp>
      <p:sp>
        <p:nvSpPr>
          <p:cNvPr id="19" name="Chevron 18"/>
          <p:cNvSpPr/>
          <p:nvPr/>
        </p:nvSpPr>
        <p:spPr>
          <a:xfrm rot="16200000">
            <a:off x="4031456" y="4898232"/>
            <a:ext cx="1704975" cy="290512"/>
          </a:xfrm>
          <a:prstGeom prst="chevron">
            <a:avLst/>
          </a:prstGeom>
          <a:gradFill flip="none" rotWithShape="1">
            <a:gsLst>
              <a:gs pos="0">
                <a:srgbClr val="008000"/>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chemeClr val="tx1"/>
              </a:solidFill>
              <a:ea typeface="ＭＳ Ｐゴシック" pitchFamily="-1" charset="-128"/>
              <a:cs typeface="ＭＳ Ｐゴシック" pitchFamily="-1" charset="-128"/>
            </a:endParaRPr>
          </a:p>
        </p:txBody>
      </p:sp>
      <p:sp>
        <p:nvSpPr>
          <p:cNvPr id="20" name="Striped Right Arrow 19"/>
          <p:cNvSpPr/>
          <p:nvPr/>
        </p:nvSpPr>
        <p:spPr>
          <a:xfrm rot="19100301">
            <a:off x="5112314" y="1734059"/>
            <a:ext cx="2057400" cy="762000"/>
          </a:xfrm>
          <a:prstGeom prst="stripedRightArrow">
            <a:avLst/>
          </a:prstGeom>
          <a:solidFill>
            <a:srgbClr val="8000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21" name="TextBox 14"/>
          <p:cNvSpPr txBox="1">
            <a:spLocks noChangeArrowheads="1"/>
          </p:cNvSpPr>
          <p:nvPr/>
        </p:nvSpPr>
        <p:spPr bwMode="auto">
          <a:xfrm>
            <a:off x="6992937" y="1296020"/>
            <a:ext cx="1254125" cy="400050"/>
          </a:xfrm>
          <a:prstGeom prst="rect">
            <a:avLst/>
          </a:prstGeom>
          <a:noFill/>
          <a:ln w="9525">
            <a:noFill/>
            <a:miter lim="800000"/>
            <a:headEnd/>
            <a:tailEnd/>
          </a:ln>
        </p:spPr>
        <p:txBody>
          <a:bodyPr>
            <a:prstTxWarp prst="textNoShape">
              <a:avLst/>
            </a:prstTxWarp>
            <a:spAutoFit/>
          </a:bodyPr>
          <a:lstStyle/>
          <a:p>
            <a:r>
              <a:rPr lang="en-US" sz="2000" b="1" dirty="0" smtClean="0"/>
              <a:t>RUSSIA</a:t>
            </a:r>
            <a:endParaRPr lang="en-US" sz="2000" b="1" dirty="0"/>
          </a:p>
        </p:txBody>
      </p:sp>
      <p:sp>
        <p:nvSpPr>
          <p:cNvPr id="22" name="Chevron 21"/>
          <p:cNvSpPr/>
          <p:nvPr/>
        </p:nvSpPr>
        <p:spPr>
          <a:xfrm rot="5400000">
            <a:off x="4398169" y="4260056"/>
            <a:ext cx="1704975" cy="290512"/>
          </a:xfrm>
          <a:prstGeom prst="chevron">
            <a:avLst/>
          </a:prstGeom>
          <a:blipFill rotWithShape="1">
            <a:blip r:embed="rId3"/>
            <a:tile tx="0" ty="0" sx="100000" sy="100000" flip="none" algn="tl"/>
          </a:blip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chemeClr val="tx1"/>
              </a:solidFill>
              <a:ea typeface="ＭＳ Ｐゴシック" pitchFamily="-1" charset="-128"/>
              <a:cs typeface="ＭＳ Ｐゴシック" pitchFamily="-1" charset="-128"/>
            </a:endParaRPr>
          </a:p>
        </p:txBody>
      </p:sp>
      <p:sp>
        <p:nvSpPr>
          <p:cNvPr id="23" name="Curved Up Arrow 22"/>
          <p:cNvSpPr/>
          <p:nvPr/>
        </p:nvSpPr>
        <p:spPr>
          <a:xfrm rot="17629786">
            <a:off x="4523713" y="4789117"/>
            <a:ext cx="2266750" cy="704850"/>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Curved Up Arrow 23"/>
          <p:cNvSpPr/>
          <p:nvPr/>
        </p:nvSpPr>
        <p:spPr>
          <a:xfrm rot="3970214" flipH="1">
            <a:off x="3039337" y="4793033"/>
            <a:ext cx="2266750" cy="704850"/>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anz Gas fields.tiff"/>
          <p:cNvPicPr>
            <a:picLocks noChangeAspect="1"/>
          </p:cNvPicPr>
          <p:nvPr/>
        </p:nvPicPr>
        <p:blipFill>
          <a:blip r:embed="rId2"/>
          <a:stretch>
            <a:fillRect/>
          </a:stretch>
        </p:blipFill>
        <p:spPr>
          <a:xfrm>
            <a:off x="2163097" y="0"/>
            <a:ext cx="4817806" cy="68580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2"/>
          <p:cNvSpPr txBox="1">
            <a:spLocks noChangeArrowheads="1"/>
          </p:cNvSpPr>
          <p:nvPr/>
        </p:nvSpPr>
        <p:spPr bwMode="auto">
          <a:xfrm>
            <a:off x="5384800" y="3014663"/>
            <a:ext cx="184150" cy="400050"/>
          </a:xfrm>
          <a:prstGeom prst="rect">
            <a:avLst/>
          </a:prstGeom>
          <a:noFill/>
          <a:ln w="9525">
            <a:noFill/>
            <a:miter lim="800000"/>
            <a:headEnd/>
            <a:tailEnd/>
          </a:ln>
        </p:spPr>
        <p:txBody>
          <a:bodyPr wrap="none">
            <a:prstTxWarp prst="textNoShape">
              <a:avLst/>
            </a:prstTxWarp>
            <a:spAutoFit/>
          </a:bodyPr>
          <a:lstStyle/>
          <a:p>
            <a:endParaRPr lang="en-US"/>
          </a:p>
        </p:txBody>
      </p:sp>
      <p:sp>
        <p:nvSpPr>
          <p:cNvPr id="19459" name="TextBox 5"/>
          <p:cNvSpPr txBox="1">
            <a:spLocks noChangeArrowheads="1"/>
          </p:cNvSpPr>
          <p:nvPr/>
        </p:nvSpPr>
        <p:spPr bwMode="auto">
          <a:xfrm>
            <a:off x="1143000" y="1219200"/>
            <a:ext cx="7315200" cy="3662541"/>
          </a:xfrm>
          <a:prstGeom prst="rect">
            <a:avLst/>
          </a:prstGeom>
          <a:noFill/>
          <a:ln w="9525">
            <a:noFill/>
            <a:miter lim="800000"/>
            <a:headEnd/>
            <a:tailEnd/>
          </a:ln>
        </p:spPr>
        <p:txBody>
          <a:bodyPr wrap="square">
            <a:prstTxWarp prst="textNoShape">
              <a:avLst/>
            </a:prstTxWarp>
            <a:spAutoFit/>
          </a:bodyPr>
          <a:lstStyle/>
          <a:p>
            <a:pPr algn="just">
              <a:spcAft>
                <a:spcPts val="1200"/>
              </a:spcAft>
              <a:buFont typeface="Arial"/>
              <a:buChar char="•"/>
            </a:pPr>
            <a:r>
              <a:rPr lang="en-US" sz="2400" dirty="0" smtClean="0">
                <a:latin typeface="Arial"/>
                <a:cs typeface="Arial"/>
              </a:rPr>
              <a:t>  Make the hard choices</a:t>
            </a:r>
          </a:p>
          <a:p>
            <a:pPr algn="just">
              <a:spcAft>
                <a:spcPts val="1200"/>
              </a:spcAft>
              <a:buFont typeface="Arial"/>
              <a:buChar char="•"/>
            </a:pPr>
            <a:r>
              <a:rPr lang="en-US" sz="2400" dirty="0" smtClean="0">
                <a:latin typeface="Arial"/>
                <a:cs typeface="Arial"/>
              </a:rPr>
              <a:t>  Build the base: SET (and the social sciences)</a:t>
            </a:r>
          </a:p>
          <a:p>
            <a:pPr algn="just">
              <a:spcAft>
                <a:spcPts val="1200"/>
              </a:spcAft>
              <a:buFont typeface="Arial"/>
              <a:buChar char="•"/>
            </a:pPr>
            <a:r>
              <a:rPr lang="en-US" sz="2400" dirty="0" smtClean="0">
                <a:latin typeface="Arial"/>
                <a:cs typeface="Arial"/>
              </a:rPr>
              <a:t> Difficult to create technology-based industries in Africa (emerging economies?). What do Carlos Slim, </a:t>
            </a:r>
            <a:r>
              <a:rPr lang="en-US" sz="2400" dirty="0" err="1" smtClean="0">
                <a:latin typeface="Arial"/>
                <a:cs typeface="Arial"/>
              </a:rPr>
              <a:t>Naguib</a:t>
            </a:r>
            <a:r>
              <a:rPr lang="en-US" sz="2400" dirty="0" smtClean="0">
                <a:latin typeface="Arial"/>
                <a:cs typeface="Arial"/>
              </a:rPr>
              <a:t> </a:t>
            </a:r>
            <a:r>
              <a:rPr lang="en-US" sz="2400" dirty="0" err="1" smtClean="0">
                <a:latin typeface="Arial"/>
                <a:cs typeface="Arial"/>
              </a:rPr>
              <a:t>Sawiris</a:t>
            </a:r>
            <a:r>
              <a:rPr lang="en-US" sz="2400" dirty="0" smtClean="0">
                <a:latin typeface="Arial"/>
                <a:cs typeface="Arial"/>
              </a:rPr>
              <a:t> and Mo </a:t>
            </a:r>
            <a:r>
              <a:rPr lang="en-US" sz="2400" dirty="0" err="1" smtClean="0">
                <a:latin typeface="Arial"/>
                <a:cs typeface="Arial"/>
              </a:rPr>
              <a:t>Ebrahim</a:t>
            </a:r>
            <a:r>
              <a:rPr lang="en-US" sz="2400" dirty="0" smtClean="0">
                <a:latin typeface="Arial"/>
                <a:cs typeface="Arial"/>
              </a:rPr>
              <a:t> have in common?</a:t>
            </a:r>
          </a:p>
          <a:p>
            <a:pPr algn="just">
              <a:spcAft>
                <a:spcPts val="1200"/>
              </a:spcAft>
              <a:buFont typeface="Arial"/>
              <a:buChar char="•"/>
            </a:pPr>
            <a:r>
              <a:rPr lang="en-US" sz="2400" dirty="0" smtClean="0">
                <a:latin typeface="Arial"/>
                <a:cs typeface="Arial"/>
              </a:rPr>
              <a:t> Cape Town is World Design Capital 2014 (</a:t>
            </a:r>
            <a:r>
              <a:rPr lang="en-US" sz="2400" dirty="0" smtClean="0">
                <a:latin typeface="Arial"/>
                <a:cs typeface="Arial"/>
                <a:hlinkClick r:id="rId3"/>
              </a:rPr>
              <a:t>www.iscid.org</a:t>
            </a:r>
            <a:r>
              <a:rPr lang="en-US" sz="2400" dirty="0" smtClean="0">
                <a:latin typeface="Arial"/>
                <a:cs typeface="Arial"/>
              </a:rPr>
              <a:t>)</a:t>
            </a:r>
          </a:p>
          <a:p>
            <a:pPr algn="just">
              <a:spcAft>
                <a:spcPts val="1200"/>
              </a:spcAft>
              <a:buFont typeface="Arial"/>
              <a:buChar char="•"/>
            </a:pPr>
            <a:endParaRPr lang="en-US" sz="2400" dirty="0" smtClean="0">
              <a:latin typeface="Arial"/>
              <a:cs typeface="Arial"/>
            </a:endParaRPr>
          </a:p>
        </p:txBody>
      </p:sp>
      <p:sp>
        <p:nvSpPr>
          <p:cNvPr id="34820" name="Rectangle 3"/>
          <p:cNvSpPr>
            <a:spLocks noChangeArrowheads="1"/>
          </p:cNvSpPr>
          <p:nvPr/>
        </p:nvSpPr>
        <p:spPr bwMode="auto">
          <a:xfrm>
            <a:off x="914400" y="-127000"/>
            <a:ext cx="7467600" cy="523220"/>
          </a:xfrm>
          <a:prstGeom prst="rect">
            <a:avLst/>
          </a:prstGeom>
          <a:noFill/>
          <a:ln w="9525">
            <a:noFill/>
            <a:miter lim="800000"/>
            <a:headEnd/>
            <a:tailEnd/>
          </a:ln>
        </p:spPr>
        <p:txBody>
          <a:bodyPr>
            <a:prstTxWarp prst="textNoShape">
              <a:avLst/>
            </a:prstTxWarp>
            <a:spAutoFit/>
          </a:bodyPr>
          <a:lstStyle/>
          <a:p>
            <a:pPr algn="ctr">
              <a:spcBef>
                <a:spcPct val="50000"/>
              </a:spcBef>
              <a:defRPr/>
            </a:pPr>
            <a:r>
              <a:rPr lang="pt-BR" sz="2800" i="1" dirty="0" err="1" smtClean="0">
                <a:solidFill>
                  <a:srgbClr val="0000FF"/>
                </a:solidFill>
                <a:latin typeface="Arial"/>
                <a:cs typeface="Arial"/>
              </a:rPr>
              <a:t>Closing</a:t>
            </a:r>
            <a:r>
              <a:rPr lang="pt-BR" sz="2800" i="1" dirty="0" smtClean="0">
                <a:solidFill>
                  <a:srgbClr val="0000FF"/>
                </a:solidFill>
                <a:latin typeface="Arial"/>
                <a:cs typeface="Arial"/>
              </a:rPr>
              <a:t> </a:t>
            </a:r>
            <a:r>
              <a:rPr lang="pt-BR" sz="2800" i="1" dirty="0" err="1" smtClean="0">
                <a:solidFill>
                  <a:srgbClr val="0000FF"/>
                </a:solidFill>
                <a:latin typeface="Arial"/>
                <a:cs typeface="Arial"/>
              </a:rPr>
              <a:t>thoughts</a:t>
            </a:r>
            <a:endParaRPr lang="en-US" sz="2800" i="1" dirty="0">
              <a:solidFill>
                <a:srgbClr val="0000FF"/>
              </a:solidFill>
              <a:latin typeface="Arial"/>
              <a:cs typeface="Arial"/>
            </a:endParaRPr>
          </a:p>
        </p:txBody>
      </p:sp>
      <p:sp>
        <p:nvSpPr>
          <p:cNvPr id="5" name="Rectangle 4"/>
          <p:cNvSpPr/>
          <p:nvPr/>
        </p:nvSpPr>
        <p:spPr>
          <a:xfrm>
            <a:off x="304800" y="5341203"/>
            <a:ext cx="8686800" cy="1200328"/>
          </a:xfrm>
          <a:prstGeom prst="rect">
            <a:avLst/>
          </a:prstGeom>
        </p:spPr>
        <p:txBody>
          <a:bodyPr wrap="square">
            <a:spAutoFit/>
          </a:bodyPr>
          <a:lstStyle/>
          <a:p>
            <a:pPr algn="just"/>
            <a:r>
              <a:rPr lang="en-US" sz="2400" i="1" dirty="0" smtClean="0">
                <a:solidFill>
                  <a:srgbClr val="0000FF"/>
                </a:solidFill>
              </a:rPr>
              <a:t>2025: The Indian Ocean Naval Accord collapses in conflict over oil and gas fields. The China-India Task force intervenes. The EAC Stock Market soars … </a:t>
            </a:r>
            <a:r>
              <a:rPr lang="en-US" sz="2400" i="1" dirty="0" err="1" smtClean="0">
                <a:solidFill>
                  <a:srgbClr val="0000FF"/>
                </a:solidFill>
              </a:rPr>
              <a:t>Hakuna</a:t>
            </a:r>
            <a:r>
              <a:rPr lang="en-US" sz="2400" i="1" dirty="0" smtClean="0">
                <a:solidFill>
                  <a:srgbClr val="0000FF"/>
                </a:solidFill>
              </a:rPr>
              <a:t> </a:t>
            </a:r>
            <a:r>
              <a:rPr lang="en-US" sz="2400" i="1" dirty="0" err="1" smtClean="0">
                <a:solidFill>
                  <a:srgbClr val="0000FF"/>
                </a:solidFill>
              </a:rPr>
              <a:t>matata</a:t>
            </a:r>
            <a:endParaRPr lang="en-US" sz="2400" i="1" dirty="0">
              <a:solidFill>
                <a:srgbClr val="0000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accel="50000" decel="5000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p:bldP spid="34820"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ctrTitle"/>
          </p:nvPr>
        </p:nvSpPr>
        <p:spPr>
          <a:xfrm>
            <a:off x="609600" y="76200"/>
            <a:ext cx="8077200" cy="914400"/>
          </a:xfrm>
        </p:spPr>
        <p:txBody>
          <a:bodyPr/>
          <a:lstStyle/>
          <a:p>
            <a:r>
              <a:rPr lang="en-US" sz="2800" i="1" dirty="0" smtClean="0">
                <a:solidFill>
                  <a:srgbClr val="0000FF"/>
                </a:solidFill>
                <a:latin typeface="Arial" pitchFamily="-1" charset="0"/>
                <a:ea typeface="Arial" pitchFamily="-1" charset="0"/>
                <a:cs typeface="Arial" pitchFamily="-1" charset="0"/>
              </a:rPr>
              <a:t>BRICS, BRIICS, BRIICSTVM?</a:t>
            </a:r>
          </a:p>
        </p:txBody>
      </p:sp>
      <p:sp>
        <p:nvSpPr>
          <p:cNvPr id="18435" name="Subtitle 2"/>
          <p:cNvSpPr>
            <a:spLocks noGrp="1"/>
          </p:cNvSpPr>
          <p:nvPr>
            <p:ph type="subTitle" idx="1"/>
          </p:nvPr>
        </p:nvSpPr>
        <p:spPr>
          <a:xfrm>
            <a:off x="533400" y="1295400"/>
            <a:ext cx="8686800" cy="4724400"/>
          </a:xfrm>
        </p:spPr>
        <p:txBody>
          <a:bodyPr/>
          <a:lstStyle/>
          <a:p>
            <a:pPr marL="514350" indent="-514350" algn="l">
              <a:buFont typeface="Arial"/>
              <a:buChar char="•"/>
            </a:pPr>
            <a:r>
              <a:rPr lang="en-GB" sz="2800" dirty="0" smtClean="0">
                <a:solidFill>
                  <a:srgbClr val="000000"/>
                </a:solidFill>
              </a:rPr>
              <a:t>BRICS – Brazil falls to 2,6% in 2012; </a:t>
            </a:r>
          </a:p>
          <a:p>
            <a:pPr marL="514350" indent="-514350" algn="l">
              <a:buFont typeface="Arial"/>
              <a:buChar char="•"/>
            </a:pPr>
            <a:r>
              <a:rPr lang="en-GB" sz="2800" dirty="0" smtClean="0">
                <a:solidFill>
                  <a:srgbClr val="000000"/>
                </a:solidFill>
              </a:rPr>
              <a:t>Russia – Gas station of EU; instability</a:t>
            </a:r>
          </a:p>
          <a:p>
            <a:pPr marL="514350" indent="-514350" algn="l">
              <a:buFont typeface="Arial"/>
              <a:buChar char="•"/>
            </a:pPr>
            <a:r>
              <a:rPr lang="en-GB" sz="2800" dirty="0" smtClean="0">
                <a:solidFill>
                  <a:srgbClr val="000000"/>
                </a:solidFill>
              </a:rPr>
              <a:t>India stuttering reforms; </a:t>
            </a:r>
          </a:p>
          <a:p>
            <a:pPr marL="514350" indent="-514350" algn="l">
              <a:buFont typeface="Arial"/>
              <a:buChar char="•"/>
            </a:pPr>
            <a:r>
              <a:rPr lang="en-GB" sz="2800" dirty="0" smtClean="0">
                <a:solidFill>
                  <a:srgbClr val="000000"/>
                </a:solidFill>
              </a:rPr>
              <a:t>China growth now below the iconic 8%; </a:t>
            </a:r>
          </a:p>
          <a:p>
            <a:pPr marL="514350" indent="-514350" algn="l">
              <a:buFont typeface="Arial"/>
              <a:buChar char="•"/>
            </a:pPr>
            <a:r>
              <a:rPr lang="en-GB" sz="2800" dirty="0" smtClean="0">
                <a:solidFill>
                  <a:srgbClr val="000000"/>
                </a:solidFill>
              </a:rPr>
              <a:t>South Africa stuck: growth ±3%;  high inequality  </a:t>
            </a:r>
            <a:endParaRPr lang="en-US" sz="2800" dirty="0" smtClean="0">
              <a:solidFill>
                <a:srgbClr val="000000"/>
              </a:solidFill>
            </a:endParaRPr>
          </a:p>
          <a:p>
            <a:pPr marL="514350" indent="-514350" algn="l">
              <a:buFont typeface="Arial"/>
              <a:buChar char="•"/>
            </a:pPr>
            <a:r>
              <a:rPr lang="en-GB" sz="2800" dirty="0" smtClean="0">
                <a:solidFill>
                  <a:srgbClr val="000000"/>
                </a:solidFill>
              </a:rPr>
              <a:t>African lions: </a:t>
            </a:r>
            <a:r>
              <a:rPr lang="en-GB" sz="2800" dirty="0" err="1" smtClean="0">
                <a:solidFill>
                  <a:srgbClr val="000000"/>
                </a:solidFill>
              </a:rPr>
              <a:t>Zim</a:t>
            </a:r>
            <a:r>
              <a:rPr lang="en-GB" sz="2800" dirty="0" smtClean="0">
                <a:solidFill>
                  <a:srgbClr val="000000"/>
                </a:solidFill>
              </a:rPr>
              <a:t> 9,5% </a:t>
            </a:r>
            <a:r>
              <a:rPr lang="en-GB" sz="2800" dirty="0" err="1" smtClean="0">
                <a:solidFill>
                  <a:srgbClr val="000000"/>
                </a:solidFill>
              </a:rPr>
              <a:t>Moz</a:t>
            </a:r>
            <a:r>
              <a:rPr lang="en-GB" sz="2800" dirty="0" smtClean="0">
                <a:solidFill>
                  <a:srgbClr val="000000"/>
                </a:solidFill>
              </a:rPr>
              <a:t> from LIC to LMC</a:t>
            </a:r>
          </a:p>
          <a:p>
            <a:pPr marL="514350" indent="-514350" algn="l">
              <a:buFont typeface="Arial"/>
              <a:buChar char="•"/>
            </a:pPr>
            <a:r>
              <a:rPr lang="en-GB" sz="2800" dirty="0" smtClean="0">
                <a:solidFill>
                  <a:srgbClr val="000000"/>
                </a:solidFill>
              </a:rPr>
              <a:t>Resource Curse: Angola; Mozambique, Tanzania, South Sudan, Gabon, Equatorial Guinea, Uganda, Zimbabwe, South Africa …</a:t>
            </a:r>
            <a:endParaRPr lang="en-US" sz="2800" dirty="0" smtClean="0">
              <a:solidFill>
                <a:srgbClr val="000000"/>
              </a:solidFill>
            </a:endParaRPr>
          </a:p>
          <a:p>
            <a:pPr marL="514350" indent="-514350" algn="l"/>
            <a:endParaRPr lang="en-US" sz="2800" dirty="0">
              <a:solidFill>
                <a:schemeClr val="tx1"/>
              </a:solidFill>
              <a:ea typeface="ＭＳ Ｐゴシック" pitchFamily="-1" charset="-128"/>
              <a:cs typeface="ＭＳ Ｐゴシック" pitchFamily="-1" charset="-128"/>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p:cNvPicPr>
            <a:picLocks noChangeAspect="1"/>
          </p:cNvPicPr>
          <p:nvPr/>
        </p:nvPicPr>
        <p:blipFill>
          <a:blip r:embed="rId2"/>
          <a:srcRect/>
          <a:stretch>
            <a:fillRect/>
          </a:stretch>
        </p:blipFill>
        <p:spPr bwMode="auto">
          <a:xfrm>
            <a:off x="381000" y="1574800"/>
            <a:ext cx="2578100" cy="3149600"/>
          </a:xfrm>
          <a:prstGeom prst="rect">
            <a:avLst/>
          </a:prstGeom>
          <a:noFill/>
          <a:ln w="9525">
            <a:noFill/>
            <a:miter lim="800000"/>
            <a:headEnd/>
            <a:tailEnd/>
          </a:ln>
        </p:spPr>
      </p:pic>
      <p:pic>
        <p:nvPicPr>
          <p:cNvPr id="33795" name="Picture 4"/>
          <p:cNvPicPr>
            <a:picLocks noChangeAspect="1"/>
          </p:cNvPicPr>
          <p:nvPr/>
        </p:nvPicPr>
        <p:blipFill>
          <a:blip r:embed="rId3"/>
          <a:srcRect/>
          <a:stretch>
            <a:fillRect/>
          </a:stretch>
        </p:blipFill>
        <p:spPr bwMode="auto">
          <a:xfrm>
            <a:off x="3225800" y="3302000"/>
            <a:ext cx="2692400" cy="3098800"/>
          </a:xfrm>
          <a:prstGeom prst="rect">
            <a:avLst/>
          </a:prstGeom>
          <a:noFill/>
          <a:ln w="9525">
            <a:noFill/>
            <a:miter lim="800000"/>
            <a:headEnd/>
            <a:tailEnd/>
          </a:ln>
        </p:spPr>
      </p:pic>
      <p:pic>
        <p:nvPicPr>
          <p:cNvPr id="33796" name="Picture 5"/>
          <p:cNvPicPr>
            <a:picLocks noChangeAspect="1"/>
          </p:cNvPicPr>
          <p:nvPr/>
        </p:nvPicPr>
        <p:blipFill>
          <a:blip r:embed="rId4"/>
          <a:srcRect/>
          <a:stretch>
            <a:fillRect/>
          </a:stretch>
        </p:blipFill>
        <p:spPr bwMode="auto">
          <a:xfrm>
            <a:off x="6096000" y="2082800"/>
            <a:ext cx="2667000" cy="3149600"/>
          </a:xfrm>
          <a:prstGeom prst="rect">
            <a:avLst/>
          </a:prstGeom>
          <a:noFill/>
          <a:ln w="9525">
            <a:noFill/>
            <a:miter lim="800000"/>
            <a:headEnd/>
            <a:tailEnd/>
          </a:ln>
        </p:spPr>
      </p:pic>
      <p:pic>
        <p:nvPicPr>
          <p:cNvPr id="33797" name="Picture 6"/>
          <p:cNvPicPr>
            <a:picLocks noChangeAspect="1"/>
          </p:cNvPicPr>
          <p:nvPr/>
        </p:nvPicPr>
        <p:blipFill>
          <a:blip r:embed="rId5"/>
          <a:srcRect/>
          <a:stretch>
            <a:fillRect/>
          </a:stretch>
        </p:blipFill>
        <p:spPr bwMode="auto">
          <a:xfrm>
            <a:off x="933450" y="76200"/>
            <a:ext cx="7277100" cy="121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Nandos.png"/>
          <p:cNvPicPr>
            <a:picLocks noChangeAspect="1"/>
          </p:cNvPicPr>
          <p:nvPr/>
        </p:nvPicPr>
        <p:blipFill>
          <a:blip r:embed="rId2">
            <a:lum bright="-10000"/>
          </a:blip>
          <a:srcRect/>
          <a:stretch>
            <a:fillRect/>
          </a:stretch>
        </p:blipFill>
        <p:spPr bwMode="auto">
          <a:xfrm>
            <a:off x="1825625" y="1303338"/>
            <a:ext cx="5718175" cy="4183062"/>
          </a:xfrm>
          <a:prstGeom prst="rect">
            <a:avLst/>
          </a:prstGeom>
          <a:noFill/>
          <a:ln w="9525">
            <a:noFill/>
            <a:miter lim="800000"/>
            <a:headEnd/>
            <a:tailEnd/>
          </a:ln>
        </p:spPr>
      </p:pic>
      <p:sp>
        <p:nvSpPr>
          <p:cNvPr id="3" name="Left Arrow 2"/>
          <p:cNvSpPr/>
          <p:nvPr/>
        </p:nvSpPr>
        <p:spPr>
          <a:xfrm>
            <a:off x="381000" y="3352800"/>
            <a:ext cx="1143000" cy="304800"/>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4" name="Left Arrow 3"/>
          <p:cNvSpPr/>
          <p:nvPr/>
        </p:nvSpPr>
        <p:spPr>
          <a:xfrm rot="5400000">
            <a:off x="4000500" y="495300"/>
            <a:ext cx="1143000" cy="304800"/>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6" name="Left Arrow 5"/>
          <p:cNvSpPr/>
          <p:nvPr/>
        </p:nvSpPr>
        <p:spPr>
          <a:xfrm rot="16200000">
            <a:off x="4000500" y="6057900"/>
            <a:ext cx="1143000" cy="304800"/>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7" name="Left Arrow 6"/>
          <p:cNvSpPr/>
          <p:nvPr/>
        </p:nvSpPr>
        <p:spPr>
          <a:xfrm rot="10800000">
            <a:off x="7772400" y="3352800"/>
            <a:ext cx="1143000" cy="304800"/>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34823" name="TextBox 8"/>
          <p:cNvSpPr txBox="1">
            <a:spLocks noChangeArrowheads="1"/>
          </p:cNvSpPr>
          <p:nvPr/>
        </p:nvSpPr>
        <p:spPr bwMode="auto">
          <a:xfrm>
            <a:off x="381000" y="2743200"/>
            <a:ext cx="1044575" cy="369888"/>
          </a:xfrm>
          <a:prstGeom prst="rect">
            <a:avLst/>
          </a:prstGeom>
          <a:noFill/>
          <a:ln w="9525">
            <a:noFill/>
            <a:miter lim="800000"/>
            <a:headEnd/>
            <a:tailEnd/>
          </a:ln>
        </p:spPr>
        <p:txBody>
          <a:bodyPr wrap="none">
            <a:prstTxWarp prst="textNoShape">
              <a:avLst/>
            </a:prstTxWarp>
            <a:spAutoFit/>
          </a:bodyPr>
          <a:lstStyle/>
          <a:p>
            <a:r>
              <a:rPr lang="en-US" sz="1800"/>
              <a:t>Houston</a:t>
            </a:r>
          </a:p>
        </p:txBody>
      </p:sp>
      <p:sp>
        <p:nvSpPr>
          <p:cNvPr id="34824" name="TextBox 9"/>
          <p:cNvSpPr txBox="1">
            <a:spLocks noChangeArrowheads="1"/>
          </p:cNvSpPr>
          <p:nvPr/>
        </p:nvSpPr>
        <p:spPr bwMode="auto">
          <a:xfrm>
            <a:off x="4724400" y="533400"/>
            <a:ext cx="1219200" cy="369888"/>
          </a:xfrm>
          <a:prstGeom prst="rect">
            <a:avLst/>
          </a:prstGeom>
          <a:noFill/>
          <a:ln w="9525">
            <a:noFill/>
            <a:miter lim="800000"/>
            <a:headEnd/>
            <a:tailEnd/>
          </a:ln>
        </p:spPr>
        <p:txBody>
          <a:bodyPr>
            <a:prstTxWarp prst="textNoShape">
              <a:avLst/>
            </a:prstTxWarp>
            <a:spAutoFit/>
          </a:bodyPr>
          <a:lstStyle/>
          <a:p>
            <a:r>
              <a:rPr lang="en-US" sz="1800"/>
              <a:t>London</a:t>
            </a:r>
          </a:p>
        </p:txBody>
      </p:sp>
      <p:sp>
        <p:nvSpPr>
          <p:cNvPr id="34825" name="TextBox 10"/>
          <p:cNvSpPr txBox="1">
            <a:spLocks noChangeArrowheads="1"/>
          </p:cNvSpPr>
          <p:nvPr/>
        </p:nvSpPr>
        <p:spPr bwMode="auto">
          <a:xfrm>
            <a:off x="7772400" y="3962400"/>
            <a:ext cx="1143000" cy="369888"/>
          </a:xfrm>
          <a:prstGeom prst="rect">
            <a:avLst/>
          </a:prstGeom>
          <a:noFill/>
          <a:ln w="9525">
            <a:noFill/>
            <a:miter lim="800000"/>
            <a:headEnd/>
            <a:tailEnd/>
          </a:ln>
        </p:spPr>
        <p:txBody>
          <a:bodyPr>
            <a:prstTxWarp prst="textNoShape">
              <a:avLst/>
            </a:prstTxWarp>
            <a:spAutoFit/>
          </a:bodyPr>
          <a:lstStyle/>
          <a:p>
            <a:r>
              <a:rPr lang="en-US" sz="1800"/>
              <a:t>Perth</a:t>
            </a:r>
          </a:p>
        </p:txBody>
      </p:sp>
      <p:sp>
        <p:nvSpPr>
          <p:cNvPr id="34826" name="TextBox 11"/>
          <p:cNvSpPr txBox="1">
            <a:spLocks noChangeArrowheads="1"/>
          </p:cNvSpPr>
          <p:nvPr/>
        </p:nvSpPr>
        <p:spPr bwMode="auto">
          <a:xfrm>
            <a:off x="4953000" y="6172200"/>
            <a:ext cx="1752600" cy="369888"/>
          </a:xfrm>
          <a:prstGeom prst="rect">
            <a:avLst/>
          </a:prstGeom>
          <a:noFill/>
          <a:ln w="9525">
            <a:noFill/>
            <a:miter lim="800000"/>
            <a:headEnd/>
            <a:tailEnd/>
          </a:ln>
        </p:spPr>
        <p:txBody>
          <a:bodyPr>
            <a:prstTxWarp prst="textNoShape">
              <a:avLst/>
            </a:prstTxWarp>
            <a:spAutoFit/>
          </a:bodyPr>
          <a:lstStyle/>
          <a:p>
            <a:r>
              <a:rPr lang="en-US" sz="1800"/>
              <a:t>Cape Town</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ubtitle 2"/>
          <p:cNvSpPr>
            <a:spLocks noGrp="1"/>
          </p:cNvSpPr>
          <p:nvPr>
            <p:ph type="subTitle" idx="1"/>
          </p:nvPr>
        </p:nvSpPr>
        <p:spPr>
          <a:xfrm>
            <a:off x="76200" y="1600200"/>
            <a:ext cx="9067800" cy="2209800"/>
          </a:xfrm>
        </p:spPr>
        <p:txBody>
          <a:bodyPr/>
          <a:lstStyle/>
          <a:p>
            <a:pPr algn="just"/>
            <a:r>
              <a:rPr lang="en-GB" sz="2400" i="1" dirty="0" smtClean="0">
                <a:solidFill>
                  <a:srgbClr val="000000"/>
                </a:solidFill>
              </a:rPr>
              <a:t>“STI can only be used as the lever for structural transformation if it is engaged within a planning context designed to alter historically determined structures. This, in turn, can only be done through the recognition of the historical and structural specificities that form the basis of the concept of national systems of innovation</a:t>
            </a:r>
            <a:r>
              <a:rPr lang="en-GB" sz="2400" dirty="0" smtClean="0">
                <a:solidFill>
                  <a:srgbClr val="000000"/>
                </a:solidFill>
              </a:rPr>
              <a:t>”</a:t>
            </a:r>
            <a:r>
              <a:rPr lang="en-GB" sz="2400" i="1" dirty="0" smtClean="0">
                <a:solidFill>
                  <a:srgbClr val="000000"/>
                </a:solidFill>
              </a:rPr>
              <a:t> (AIO, 2010: 19)</a:t>
            </a:r>
            <a:endParaRPr lang="en-GB" sz="2400" dirty="0" smtClean="0">
              <a:solidFill>
                <a:srgbClr val="FF0000"/>
              </a:solidFill>
              <a:ea typeface="ＭＳ Ｐゴシック" pitchFamily="-1" charset="-128"/>
              <a:cs typeface="ＭＳ Ｐゴシック" pitchFamily="-1" charset="-128"/>
            </a:endParaRPr>
          </a:p>
          <a:p>
            <a:pPr algn="just"/>
            <a:endParaRPr lang="en-GB" sz="2400" dirty="0" smtClean="0">
              <a:solidFill>
                <a:srgbClr val="FF0000"/>
              </a:solidFill>
              <a:ea typeface="ＭＳ Ｐゴシック" pitchFamily="-1" charset="-128"/>
              <a:cs typeface="ＭＳ Ｐゴシック" pitchFamily="-1" charset="-128"/>
            </a:endParaRPr>
          </a:p>
          <a:p>
            <a:pPr algn="just"/>
            <a:r>
              <a:rPr lang="en-GB" sz="2400" dirty="0" smtClean="0">
                <a:solidFill>
                  <a:srgbClr val="FF0000"/>
                </a:solidFill>
                <a:ea typeface="ＭＳ Ｐゴシック" pitchFamily="-1" charset="-128"/>
                <a:cs typeface="ＭＳ Ｐゴシック" pitchFamily="-1" charset="-128"/>
              </a:rPr>
              <a:t>It’s not that simple …</a:t>
            </a:r>
          </a:p>
          <a:p>
            <a:pPr algn="just"/>
            <a:r>
              <a:rPr lang="en-GB" sz="2400" dirty="0" smtClean="0">
                <a:solidFill>
                  <a:srgbClr val="000000"/>
                </a:solidFill>
              </a:rPr>
              <a:t>Lundvall et al (2009: 6) identify no fewer than 7 definitions of IS then offer their own: ‘The NIS is an open, evolving and complex system that encompasses relationships within and between organizations, institutions and socio-economic structures which determine the rate and direction of innovation and competence-building emanating from processes of science-based and experience-based learning.’ </a:t>
            </a:r>
            <a:endParaRPr lang="en-GB" sz="2400" dirty="0" smtClean="0">
              <a:solidFill>
                <a:srgbClr val="000000"/>
              </a:solidFill>
              <a:ea typeface="ＭＳ Ｐゴシック" pitchFamily="-1" charset="-128"/>
              <a:cs typeface="ＭＳ Ｐゴシック" pitchFamily="-1" charset="-128"/>
            </a:endParaRPr>
          </a:p>
        </p:txBody>
      </p:sp>
      <p:pic>
        <p:nvPicPr>
          <p:cNvPr id="5" name="Picture 4"/>
          <p:cNvPicPr>
            <a:picLocks noChangeAspect="1"/>
          </p:cNvPicPr>
          <p:nvPr/>
        </p:nvPicPr>
        <p:blipFill>
          <a:blip r:embed="rId2"/>
          <a:stretch>
            <a:fillRect/>
          </a:stretch>
        </p:blipFill>
        <p:spPr>
          <a:xfrm>
            <a:off x="596900" y="0"/>
            <a:ext cx="8089900" cy="13652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50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5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50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2150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21507">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2150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P spid="21507" grpI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2"/>
          <p:cNvSpPr txBox="1">
            <a:spLocks noChangeArrowheads="1"/>
          </p:cNvSpPr>
          <p:nvPr/>
        </p:nvSpPr>
        <p:spPr bwMode="auto">
          <a:xfrm>
            <a:off x="5384800" y="3014663"/>
            <a:ext cx="184150" cy="400050"/>
          </a:xfrm>
          <a:prstGeom prst="rect">
            <a:avLst/>
          </a:prstGeom>
          <a:noFill/>
          <a:ln w="9525">
            <a:noFill/>
            <a:miter lim="800000"/>
            <a:headEnd/>
            <a:tailEnd/>
          </a:ln>
        </p:spPr>
        <p:txBody>
          <a:bodyPr wrap="none">
            <a:prstTxWarp prst="textNoShape">
              <a:avLst/>
            </a:prstTxWarp>
            <a:spAutoFit/>
          </a:bodyPr>
          <a:lstStyle/>
          <a:p>
            <a:endParaRPr lang="en-US"/>
          </a:p>
        </p:txBody>
      </p:sp>
      <p:sp>
        <p:nvSpPr>
          <p:cNvPr id="19459" name="TextBox 5"/>
          <p:cNvSpPr txBox="1">
            <a:spLocks noChangeArrowheads="1"/>
          </p:cNvSpPr>
          <p:nvPr/>
        </p:nvSpPr>
        <p:spPr bwMode="auto">
          <a:xfrm>
            <a:off x="304800" y="457200"/>
            <a:ext cx="8686800" cy="2308324"/>
          </a:xfrm>
          <a:prstGeom prst="rect">
            <a:avLst/>
          </a:prstGeom>
          <a:noFill/>
          <a:ln w="9525">
            <a:noFill/>
            <a:miter lim="800000"/>
            <a:headEnd/>
            <a:tailEnd/>
          </a:ln>
        </p:spPr>
        <p:txBody>
          <a:bodyPr>
            <a:prstTxWarp prst="textNoShape">
              <a:avLst/>
            </a:prstTxWarp>
            <a:spAutoFit/>
          </a:bodyPr>
          <a:lstStyle/>
          <a:p>
            <a:pPr algn="just"/>
            <a:r>
              <a:rPr lang="en-US" sz="2400" dirty="0">
                <a:latin typeface="+mn-lt"/>
              </a:rPr>
              <a:t>… technologies in some industries are close to science, while in others there is little in the way of scientific foundations. In some connections with universities are important, while in others there is little interaction. Patents are important in some industries but not in others. To be effective policies aimed to help industries develop must understand and respect these differences (Rosenberg, 2009).</a:t>
            </a:r>
          </a:p>
        </p:txBody>
      </p:sp>
      <p:sp>
        <p:nvSpPr>
          <p:cNvPr id="34820" name="Rectangle 3"/>
          <p:cNvSpPr>
            <a:spLocks noChangeArrowheads="1"/>
          </p:cNvSpPr>
          <p:nvPr/>
        </p:nvSpPr>
        <p:spPr bwMode="auto">
          <a:xfrm>
            <a:off x="914400" y="-127000"/>
            <a:ext cx="7467600" cy="523220"/>
          </a:xfrm>
          <a:prstGeom prst="rect">
            <a:avLst/>
          </a:prstGeom>
          <a:noFill/>
          <a:ln w="9525">
            <a:noFill/>
            <a:miter lim="800000"/>
            <a:headEnd/>
            <a:tailEnd/>
          </a:ln>
        </p:spPr>
        <p:txBody>
          <a:bodyPr>
            <a:prstTxWarp prst="textNoShape">
              <a:avLst/>
            </a:prstTxWarp>
            <a:spAutoFit/>
          </a:bodyPr>
          <a:lstStyle/>
          <a:p>
            <a:pPr algn="ctr">
              <a:spcBef>
                <a:spcPct val="50000"/>
              </a:spcBef>
              <a:defRPr/>
            </a:pPr>
            <a:r>
              <a:rPr lang="pt-BR" sz="2800" i="1" dirty="0" smtClean="0">
                <a:solidFill>
                  <a:srgbClr val="0000FF"/>
                </a:solidFill>
                <a:latin typeface="Arial"/>
                <a:cs typeface="Arial"/>
              </a:rPr>
              <a:t>Some pointers </a:t>
            </a:r>
            <a:endParaRPr lang="en-US" sz="2800" i="1" dirty="0">
              <a:solidFill>
                <a:srgbClr val="0000FF"/>
              </a:solidFill>
              <a:latin typeface="Arial"/>
              <a:cs typeface="Arial"/>
            </a:endParaRPr>
          </a:p>
        </p:txBody>
      </p:sp>
      <p:sp>
        <p:nvSpPr>
          <p:cNvPr id="19461" name="Rectangle 4"/>
          <p:cNvSpPr>
            <a:spLocks noChangeArrowheads="1"/>
          </p:cNvSpPr>
          <p:nvPr/>
        </p:nvSpPr>
        <p:spPr bwMode="auto">
          <a:xfrm>
            <a:off x="228600" y="2971800"/>
            <a:ext cx="8839200" cy="2677656"/>
          </a:xfrm>
          <a:prstGeom prst="rect">
            <a:avLst/>
          </a:prstGeom>
          <a:noFill/>
          <a:ln w="9525">
            <a:noFill/>
            <a:miter lim="800000"/>
            <a:headEnd/>
            <a:tailEnd/>
          </a:ln>
        </p:spPr>
        <p:txBody>
          <a:bodyPr>
            <a:prstTxWarp prst="textNoShape">
              <a:avLst/>
            </a:prstTxWarp>
            <a:spAutoFit/>
          </a:bodyPr>
          <a:lstStyle/>
          <a:p>
            <a:pPr algn="just"/>
            <a:r>
              <a:rPr lang="en-GB" sz="2400" dirty="0">
                <a:latin typeface="+mn-lt"/>
              </a:rPr>
              <a:t>(The linear) model implies that there should be a link between HERD and BERD (but) there is no credible evidence for this. On the contrary, as in the South African innovation survey, countless surveys of OECD firms show that their main sources of technology are internal knowledge and other firms. Public sector research in general, and higher education research in particular, accounts for a small share of their total knowledge inputs to innovation (OECD, 2008: 186). </a:t>
            </a:r>
            <a:endParaRPr lang="en-US" sz="2400" dirty="0">
              <a:latin typeface="+mn-lt"/>
            </a:endParaRPr>
          </a:p>
        </p:txBody>
      </p:sp>
      <p:sp>
        <p:nvSpPr>
          <p:cNvPr id="6" name="Title 1"/>
          <p:cNvSpPr txBox="1">
            <a:spLocks/>
          </p:cNvSpPr>
          <p:nvPr/>
        </p:nvSpPr>
        <p:spPr bwMode="auto">
          <a:xfrm>
            <a:off x="838200" y="5791201"/>
            <a:ext cx="7772400" cy="838200"/>
          </a:xfrm>
          <a:prstGeom prst="rect">
            <a:avLst/>
          </a:prstGeom>
          <a:noFill/>
          <a:ln w="9525">
            <a:noFill/>
            <a:miter lim="800000"/>
            <a:headEnd/>
            <a:tailEnd/>
          </a:ln>
        </p:spPr>
        <p:txBody>
          <a:bodyPr anchor="ctr">
            <a:prstTxWarp prst="textNoShape">
              <a:avLst/>
            </a:prstTxWarp>
          </a:bodyPr>
          <a:lstStyle/>
          <a:p>
            <a:pPr algn="ctr" eaLnBrk="0" hangingPunct="0"/>
            <a:r>
              <a:rPr lang="en-US" sz="2400" i="1" dirty="0" smtClean="0">
                <a:solidFill>
                  <a:srgbClr val="0000FF"/>
                </a:solidFill>
                <a:ea typeface="Arial" pitchFamily="-1" charset="0"/>
                <a:cs typeface="Arial" pitchFamily="-1" charset="0"/>
              </a:rPr>
              <a:t>We struggle to agree on demand, and even how to specify demand</a:t>
            </a:r>
            <a:endParaRPr lang="en-US" sz="2400" i="1" dirty="0">
              <a:solidFill>
                <a:srgbClr val="0000FF"/>
              </a:solidFill>
              <a:ea typeface="Arial" pitchFamily="-1" charset="0"/>
              <a:cs typeface="Arial" pitchFamily="-1"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Subtitle 2"/>
          <p:cNvSpPr>
            <a:spLocks noGrp="1"/>
          </p:cNvSpPr>
          <p:nvPr>
            <p:ph type="subTitle" idx="1"/>
          </p:nvPr>
        </p:nvSpPr>
        <p:spPr>
          <a:xfrm>
            <a:off x="152400" y="990600"/>
            <a:ext cx="8610600" cy="6705600"/>
          </a:xfrm>
        </p:spPr>
        <p:txBody>
          <a:bodyPr/>
          <a:lstStyle/>
          <a:p>
            <a:pPr marL="514350" indent="-514350" algn="just"/>
            <a:r>
              <a:rPr lang="en-US" sz="2400" dirty="0" smtClean="0">
                <a:solidFill>
                  <a:srgbClr val="008000"/>
                </a:solidFill>
                <a:latin typeface="Zapf Dingbats"/>
                <a:ea typeface="Zapf Dingbats"/>
                <a:cs typeface="Zapf Dingbats"/>
              </a:rPr>
              <a:t>✔</a:t>
            </a:r>
            <a:r>
              <a:rPr lang="en-US" sz="2400" dirty="0" smtClean="0">
                <a:solidFill>
                  <a:schemeClr val="tx1"/>
                </a:solidFill>
                <a:latin typeface="Zapf Dingbats"/>
                <a:ea typeface="Zapf Dingbats"/>
                <a:cs typeface="Zapf Dingbats"/>
              </a:rPr>
              <a:t> </a:t>
            </a:r>
            <a:r>
              <a:rPr lang="en-US" sz="2400" dirty="0" smtClean="0">
                <a:solidFill>
                  <a:schemeClr val="tx1"/>
                </a:solidFill>
                <a:ea typeface="ＭＳ Ｐゴシック" pitchFamily="-1" charset="-128"/>
                <a:cs typeface="ＭＳ Ｐゴシック" pitchFamily="-1" charset="-128"/>
              </a:rPr>
              <a:t>“The proportion of diversified economies … will have to rise significantly and rapidly to provide the basis for a feasible programme of continental integration” (AIO, 2010: 20)</a:t>
            </a:r>
          </a:p>
          <a:p>
            <a:pPr marL="514350" indent="-514350" algn="just"/>
            <a:r>
              <a:rPr lang="en-US" sz="2400" dirty="0" smtClean="0">
                <a:solidFill>
                  <a:srgbClr val="008000"/>
                </a:solidFill>
                <a:latin typeface="Zapf Dingbats"/>
                <a:ea typeface="Zapf Dingbats"/>
                <a:cs typeface="Zapf Dingbats"/>
              </a:rPr>
              <a:t>✔</a:t>
            </a:r>
            <a:r>
              <a:rPr lang="en-US" sz="2400" dirty="0" smtClean="0">
                <a:solidFill>
                  <a:schemeClr val="tx1"/>
                </a:solidFill>
                <a:latin typeface="Zapf Dingbats"/>
                <a:ea typeface="Zapf Dingbats"/>
                <a:cs typeface="Zapf Dingbats"/>
              </a:rPr>
              <a:t> </a:t>
            </a:r>
            <a:r>
              <a:rPr lang="en-US" sz="2400" dirty="0" smtClean="0">
                <a:solidFill>
                  <a:schemeClr val="tx1"/>
                </a:solidFill>
                <a:ea typeface="ＭＳ Ｐゴシック" pitchFamily="-1" charset="-128"/>
                <a:cs typeface="ＭＳ Ｐゴシック" pitchFamily="-1" charset="-128"/>
              </a:rPr>
              <a:t>“The attainment of most of the </a:t>
            </a:r>
            <a:r>
              <a:rPr lang="en-US" sz="2400" dirty="0" err="1" smtClean="0">
                <a:solidFill>
                  <a:schemeClr val="tx1"/>
                </a:solidFill>
                <a:ea typeface="ＭＳ Ｐゴシック" pitchFamily="-1" charset="-128"/>
                <a:cs typeface="ＭＳ Ｐゴシック" pitchFamily="-1" charset="-128"/>
              </a:rPr>
              <a:t>MDGs</a:t>
            </a:r>
            <a:r>
              <a:rPr lang="en-US" sz="2400" dirty="0" smtClean="0">
                <a:solidFill>
                  <a:schemeClr val="tx1"/>
                </a:solidFill>
                <a:ea typeface="ＭＳ Ｐゴシック" pitchFamily="-1" charset="-128"/>
                <a:cs typeface="ＭＳ Ｐゴシック" pitchFamily="-1" charset="-128"/>
              </a:rPr>
              <a:t> requires innovation at the technological level; it also requires innovation on the institutional front in education, health and international partnerships” (idem 27).</a:t>
            </a:r>
          </a:p>
          <a:p>
            <a:pPr marL="514350" indent="-514350" algn="just"/>
            <a:r>
              <a:rPr lang="en-US" sz="2400" dirty="0" smtClean="0">
                <a:solidFill>
                  <a:srgbClr val="008000"/>
                </a:solidFill>
                <a:latin typeface="Zapf Dingbats"/>
                <a:ea typeface="Zapf Dingbats"/>
                <a:cs typeface="Zapf Dingbats"/>
              </a:rPr>
              <a:t>✔</a:t>
            </a:r>
            <a:r>
              <a:rPr lang="en-US" sz="2400" dirty="0" smtClean="0">
                <a:solidFill>
                  <a:schemeClr val="tx1"/>
                </a:solidFill>
                <a:latin typeface="Zapf Dingbats"/>
                <a:ea typeface="Zapf Dingbats"/>
                <a:cs typeface="Zapf Dingbats"/>
              </a:rPr>
              <a:t> </a:t>
            </a:r>
            <a:r>
              <a:rPr lang="en-US" sz="2400" dirty="0" smtClean="0">
                <a:solidFill>
                  <a:schemeClr val="tx1"/>
                </a:solidFill>
                <a:ea typeface="ＭＳ Ｐゴシック" pitchFamily="-1" charset="-128"/>
                <a:cs typeface="ＭＳ Ｐゴシック" pitchFamily="-1" charset="-128"/>
              </a:rPr>
              <a:t>North Africa and Sub-Saharan Africa are separate and distinct, related to the nature of their colonization and the ensuing post-colonial states.</a:t>
            </a:r>
          </a:p>
          <a:p>
            <a:pPr marL="514350" indent="-514350" algn="just"/>
            <a:r>
              <a:rPr lang="en-US" sz="2400" dirty="0" smtClean="0">
                <a:solidFill>
                  <a:srgbClr val="FF6600"/>
                </a:solidFill>
                <a:latin typeface="Zapf Dingbats"/>
                <a:ea typeface="Zapf Dingbats"/>
                <a:cs typeface="Zapf Dingbats"/>
              </a:rPr>
              <a:t>✗ </a:t>
            </a:r>
            <a:r>
              <a:rPr lang="en-US" sz="2400" dirty="0" smtClean="0">
                <a:solidFill>
                  <a:schemeClr val="tx1"/>
                </a:solidFill>
                <a:ea typeface="ＭＳ Ｐゴシック" pitchFamily="-1" charset="-128"/>
                <a:cs typeface="ＭＳ Ｐゴシック" pitchFamily="-1" charset="-128"/>
              </a:rPr>
              <a:t>“Africa does not lack entrepreneurs or individual enterprise. … most of those who behave as entrepreneurs do so because of the lack of alternatives, forced by economic circumstances, political instabilities and general institutional failure” (idem 28).</a:t>
            </a:r>
          </a:p>
          <a:p>
            <a:pPr marL="514350" indent="-514350" algn="just">
              <a:buFont typeface="+mj-lt"/>
              <a:buAutoNum type="arabicPeriod"/>
            </a:pPr>
            <a:endParaRPr lang="en-US" sz="2400" dirty="0" smtClean="0">
              <a:solidFill>
                <a:schemeClr val="tx1"/>
              </a:solidFill>
              <a:ea typeface="ＭＳ Ｐゴシック" pitchFamily="-1" charset="-128"/>
              <a:cs typeface="ＭＳ Ｐゴシック" pitchFamily="-1" charset="-128"/>
            </a:endParaRPr>
          </a:p>
        </p:txBody>
      </p:sp>
      <p:sp>
        <p:nvSpPr>
          <p:cNvPr id="3" name="Title 1"/>
          <p:cNvSpPr>
            <a:spLocks noGrp="1"/>
          </p:cNvSpPr>
          <p:nvPr>
            <p:ph type="ctrTitle"/>
          </p:nvPr>
        </p:nvSpPr>
        <p:spPr>
          <a:xfrm>
            <a:off x="0" y="-152400"/>
            <a:ext cx="9144000" cy="914400"/>
          </a:xfrm>
        </p:spPr>
        <p:txBody>
          <a:bodyPr/>
          <a:lstStyle/>
          <a:p>
            <a:pPr marL="514350" indent="-514350"/>
            <a:r>
              <a:rPr lang="en-US" sz="2800" i="1" dirty="0" smtClean="0">
                <a:solidFill>
                  <a:srgbClr val="0000FF"/>
                </a:solidFill>
                <a:latin typeface="Arial" pitchFamily="-1" charset="0"/>
                <a:ea typeface="Arial" pitchFamily="-1" charset="0"/>
                <a:cs typeface="Arial" pitchFamily="-1" charset="0"/>
              </a:rPr>
              <a:t>From the African Innovation Outlook</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Subtitle 2"/>
          <p:cNvSpPr>
            <a:spLocks noGrp="1"/>
          </p:cNvSpPr>
          <p:nvPr>
            <p:ph type="subTitle" idx="1"/>
          </p:nvPr>
        </p:nvSpPr>
        <p:spPr>
          <a:xfrm>
            <a:off x="152400" y="914400"/>
            <a:ext cx="8610600" cy="4648200"/>
          </a:xfrm>
        </p:spPr>
        <p:txBody>
          <a:bodyPr/>
          <a:lstStyle/>
          <a:p>
            <a:pPr marL="514350" indent="-514350" algn="just"/>
            <a:r>
              <a:rPr lang="en-US" sz="2400" dirty="0" smtClean="0">
                <a:solidFill>
                  <a:srgbClr val="FF6600"/>
                </a:solidFill>
                <a:latin typeface="Zapf Dingbats"/>
                <a:ea typeface="Zapf Dingbats"/>
                <a:cs typeface="Zapf Dingbats"/>
              </a:rPr>
              <a:t>✗</a:t>
            </a:r>
            <a:r>
              <a:rPr lang="en-US" sz="2400" dirty="0" smtClean="0">
                <a:solidFill>
                  <a:schemeClr val="tx1"/>
                </a:solidFill>
                <a:ea typeface="ＭＳ Ｐゴシック" pitchFamily="-1" charset="-128"/>
                <a:cs typeface="ＭＳ Ｐゴシック" pitchFamily="-1" charset="-128"/>
              </a:rPr>
              <a:t> There is a “congruence of factors which, in the post-colonial period, now render </a:t>
            </a:r>
            <a:r>
              <a:rPr lang="en-US" sz="2400" b="1" dirty="0" smtClean="0">
                <a:solidFill>
                  <a:schemeClr val="tx1"/>
                </a:solidFill>
                <a:ea typeface="ＭＳ Ｐゴシック" pitchFamily="-1" charset="-128"/>
                <a:cs typeface="ＭＳ Ｐゴシック" pitchFamily="-1" charset="-128"/>
              </a:rPr>
              <a:t>most autonomous national systems of innovation non-viable</a:t>
            </a:r>
            <a:r>
              <a:rPr lang="en-US" sz="2400" dirty="0" smtClean="0">
                <a:solidFill>
                  <a:schemeClr val="tx1"/>
                </a:solidFill>
                <a:ea typeface="ＭＳ Ｐゴシック" pitchFamily="-1" charset="-128"/>
                <a:cs typeface="ＭＳ Ｐゴシック" pitchFamily="-1" charset="-128"/>
              </a:rPr>
              <a:t>, there is a need to … transform the region from a set of disparate national systems of innovation into a continental (or at least sub-continental) agglomeration. The first stage of this transformation requires the mobility of people and resources, as well as information across current national borders. Beyond this, however, a sustainable </a:t>
            </a:r>
            <a:r>
              <a:rPr lang="en-US" sz="2400" b="1" dirty="0" smtClean="0">
                <a:solidFill>
                  <a:schemeClr val="tx1"/>
                </a:solidFill>
                <a:ea typeface="ＭＳ Ｐゴシック" pitchFamily="-1" charset="-128"/>
                <a:cs typeface="ＭＳ Ｐゴシック" pitchFamily="-1" charset="-128"/>
              </a:rPr>
              <a:t>continental system of innovation </a:t>
            </a:r>
            <a:r>
              <a:rPr lang="en-US" sz="2400" dirty="0" smtClean="0">
                <a:solidFill>
                  <a:schemeClr val="tx1"/>
                </a:solidFill>
                <a:ea typeface="ＭＳ Ｐゴシック" pitchFamily="-1" charset="-128"/>
                <a:cs typeface="ＭＳ Ｐゴシック" pitchFamily="-1" charset="-128"/>
              </a:rPr>
              <a:t>requires the integration of the particular national legal frameworks in sectors such as finance, </a:t>
            </a:r>
            <a:r>
              <a:rPr lang="en-US" sz="2400" dirty="0" err="1" smtClean="0">
                <a:solidFill>
                  <a:schemeClr val="tx1"/>
                </a:solidFill>
                <a:ea typeface="ＭＳ Ｐゴシック" pitchFamily="-1" charset="-128"/>
                <a:cs typeface="ＭＳ Ｐゴシック" pitchFamily="-1" charset="-128"/>
              </a:rPr>
              <a:t>labour</a:t>
            </a:r>
            <a:r>
              <a:rPr lang="en-US" sz="2400" dirty="0" smtClean="0">
                <a:solidFill>
                  <a:schemeClr val="tx1"/>
                </a:solidFill>
                <a:ea typeface="ＭＳ Ｐゴシック" pitchFamily="-1" charset="-128"/>
                <a:cs typeface="ＭＳ Ｐゴシック" pitchFamily="-1" charset="-128"/>
              </a:rPr>
              <a:t>, industry and the environment” (ibid 29). </a:t>
            </a:r>
          </a:p>
        </p:txBody>
      </p:sp>
      <p:sp>
        <p:nvSpPr>
          <p:cNvPr id="3" name="Title 1"/>
          <p:cNvSpPr txBox="1">
            <a:spLocks/>
          </p:cNvSpPr>
          <p:nvPr/>
        </p:nvSpPr>
        <p:spPr bwMode="auto">
          <a:xfrm>
            <a:off x="381000" y="5791201"/>
            <a:ext cx="7772400" cy="838200"/>
          </a:xfrm>
          <a:prstGeom prst="rect">
            <a:avLst/>
          </a:prstGeom>
          <a:noFill/>
          <a:ln w="9525">
            <a:noFill/>
            <a:miter lim="800000"/>
            <a:headEnd/>
            <a:tailEnd/>
          </a:ln>
        </p:spPr>
        <p:txBody>
          <a:bodyPr anchor="ctr">
            <a:prstTxWarp prst="textNoShape">
              <a:avLst/>
            </a:prstTxWarp>
          </a:bodyPr>
          <a:lstStyle/>
          <a:p>
            <a:pPr algn="ctr" eaLnBrk="0" hangingPunct="0"/>
            <a:r>
              <a:rPr lang="en-US" sz="2400" i="1" dirty="0" smtClean="0">
                <a:solidFill>
                  <a:srgbClr val="0000FF"/>
                </a:solidFill>
                <a:ea typeface="Arial" pitchFamily="-1" charset="0"/>
                <a:cs typeface="Arial" pitchFamily="-1" charset="0"/>
              </a:rPr>
              <a:t>AIO is mainly about R&amp;D!</a:t>
            </a:r>
            <a:endParaRPr lang="en-US" sz="2400" i="1" dirty="0">
              <a:solidFill>
                <a:srgbClr val="0000FF"/>
              </a:solidFill>
              <a:ea typeface="Arial" pitchFamily="-1" charset="0"/>
              <a:cs typeface="Arial" pitchFamily="-1"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2446</TotalTime>
  <Words>1351</Words>
  <Application>Microsoft Office PowerPoint</Application>
  <PresentationFormat>On-screen Show (4:3)</PresentationFormat>
  <Paragraphs>197</Paragraphs>
  <Slides>21</Slides>
  <Notes>2</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  Globelics Seminar on Innovation and Economic Development    Innovation policy in turbulent times: “let a hundred flowers bloom and a hundred schools of thought contend”</vt:lpstr>
      <vt:lpstr>PowerPoint Presentation</vt:lpstr>
      <vt:lpstr>BRICS, BRIICS, BRIICSTVM?</vt:lpstr>
      <vt:lpstr>PowerPoint Presentation</vt:lpstr>
      <vt:lpstr>PowerPoint Presentation</vt:lpstr>
      <vt:lpstr>PowerPoint Presentation</vt:lpstr>
      <vt:lpstr>PowerPoint Presentation</vt:lpstr>
      <vt:lpstr>From the African Innovation Outlook</vt:lpstr>
      <vt:lpstr>PowerPoint Presentation</vt:lpstr>
      <vt:lpstr>We do the best we can with indicators</vt:lpstr>
      <vt:lpstr>Do the comparatives … Korea is salutary</vt:lpstr>
      <vt:lpstr>PowerPoint Presentation</vt:lpstr>
      <vt:lpstr>MEASURING R&amp;D IN DEVELOPING COUNTRIES Annex to the Frascati Manual (2012)</vt:lpstr>
      <vt:lpstr>Think differently: high levels of incremental innovation </vt:lpstr>
      <vt:lpstr>PowerPoint Presentation</vt:lpstr>
      <vt:lpstr>PowerPoint Presentation</vt:lpstr>
      <vt:lpstr>Elements of a well-functioning innovation system</vt:lpstr>
      <vt:lpstr>Innovation under turbulence: challenges </vt:lpstr>
      <vt:lpstr>Managing the opportunity of commodities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Innovation and Sustainable Growth in a Globalised World</dc:title>
  <dc:creator>Michael Kahn</dc:creator>
  <cp:lastModifiedBy>Hezron</cp:lastModifiedBy>
  <cp:revision>111</cp:revision>
  <dcterms:created xsi:type="dcterms:W3CDTF">2012-03-23T07:10:52Z</dcterms:created>
  <dcterms:modified xsi:type="dcterms:W3CDTF">2012-03-23T07:30:32Z</dcterms:modified>
</cp:coreProperties>
</file>